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1" r:id="rId1"/>
  </p:sldMasterIdLst>
  <p:notesMasterIdLst>
    <p:notesMasterId r:id="rId20"/>
  </p:notesMasterIdLst>
  <p:sldIdLst>
    <p:sldId id="271" r:id="rId2"/>
    <p:sldId id="307" r:id="rId3"/>
    <p:sldId id="313" r:id="rId4"/>
    <p:sldId id="355" r:id="rId5"/>
    <p:sldId id="356" r:id="rId6"/>
    <p:sldId id="357" r:id="rId7"/>
    <p:sldId id="352" r:id="rId8"/>
    <p:sldId id="316" r:id="rId9"/>
    <p:sldId id="310" r:id="rId10"/>
    <p:sldId id="349" r:id="rId11"/>
    <p:sldId id="350" r:id="rId12"/>
    <p:sldId id="353" r:id="rId13"/>
    <p:sldId id="283" r:id="rId14"/>
    <p:sldId id="358" r:id="rId15"/>
    <p:sldId id="304" r:id="rId16"/>
    <p:sldId id="312" r:id="rId17"/>
    <p:sldId id="359" r:id="rId18"/>
    <p:sldId id="31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4AEACA-9AF8-3F9D-9489-215B84CFC34C}" name="Lisa Koster" initials="LK" userId="S::lkoster@Trimbos.nl::7dd963b4-ad0b-415b-8f1e-4c19d7bc6a6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Z.E. Pardoel" initials="ZP" lastIdx="16" clrIdx="0"/>
  <p:cmAuthor id="2" name="N.P. Verheij-Jansen" initials="NV" lastIdx="28" clrIdx="1"/>
  <p:cmAuthor id="3" name="Bouma, AJ (revalidatiegeneeskunde)" initials="AJB" lastIdx="8"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5" autoAdjust="0"/>
    <p:restoredTop sz="94660" autoAdjust="0"/>
  </p:normalViewPr>
  <p:slideViewPr>
    <p:cSldViewPr snapToGrid="0">
      <p:cViewPr varScale="1">
        <p:scale>
          <a:sx n="108" d="100"/>
          <a:sy n="108" d="100"/>
        </p:scale>
        <p:origin x="684"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9F40058-5EA9-49B3-8740-37AD8D2D719F}" type="datetimeFigureOut">
              <a:rPr lang="nl-NL" smtClean="0"/>
              <a:t>16-5-2023</a:t>
            </a:fld>
            <a:endParaRPr lang="nl-NL"/>
          </a:p>
        </p:txBody>
      </p:sp>
      <p:sp>
        <p:nvSpPr>
          <p:cNvPr id="4" name="Tijdelijke aanduiding voor dia-afbeelding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7AB3DB-88AE-4020-9A89-0A63198D7B20}" type="slidenum">
              <a:rPr lang="nl-NL" smtClean="0"/>
              <a:t>‹nr.›</a:t>
            </a:fld>
            <a:endParaRPr lang="nl-NL"/>
          </a:p>
        </p:txBody>
      </p:sp>
    </p:spTree>
    <p:extLst>
      <p:ext uri="{BB962C8B-B14F-4D97-AF65-F5344CB8AC3E}">
        <p14:creationId xmlns:p14="http://schemas.microsoft.com/office/powerpoint/2010/main" val="2718785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A97AB3DB-88AE-4020-9A89-0A63198D7B20}" type="slidenum">
              <a:rPr lang="nl-NL" smtClean="0"/>
              <a:t>1</a:t>
            </a:fld>
            <a:endParaRPr lang="nl-NL"/>
          </a:p>
        </p:txBody>
      </p:sp>
    </p:spTree>
    <p:extLst>
      <p:ext uri="{BB962C8B-B14F-4D97-AF65-F5344CB8AC3E}">
        <p14:creationId xmlns:p14="http://schemas.microsoft.com/office/powerpoint/2010/main" val="9331729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A97AB3DB-88AE-4020-9A89-0A63198D7B20}" type="slidenum">
              <a:rPr lang="nl-NL" smtClean="0"/>
              <a:t>2</a:t>
            </a:fld>
            <a:endParaRPr lang="nl-NL"/>
          </a:p>
        </p:txBody>
      </p:sp>
    </p:spTree>
    <p:extLst>
      <p:ext uri="{BB962C8B-B14F-4D97-AF65-F5344CB8AC3E}">
        <p14:creationId xmlns:p14="http://schemas.microsoft.com/office/powerpoint/2010/main" val="3823665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A97AB3DB-88AE-4020-9A89-0A63198D7B20}" type="slidenum">
              <a:rPr lang="nl-NL" smtClean="0"/>
              <a:t>3</a:t>
            </a:fld>
            <a:endParaRPr lang="nl-NL"/>
          </a:p>
        </p:txBody>
      </p:sp>
    </p:spTree>
    <p:extLst>
      <p:ext uri="{BB962C8B-B14F-4D97-AF65-F5344CB8AC3E}">
        <p14:creationId xmlns:p14="http://schemas.microsoft.com/office/powerpoint/2010/main" val="2905952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Huisarts is eerste</a:t>
            </a:r>
            <a:r>
              <a:rPr lang="nl-NL" baseline="0" dirty="0"/>
              <a:t> aanspreekpunt, vaak hebben zij een praktijkondersteuner die hierin gespecialiseerd is.</a:t>
            </a:r>
            <a:endParaRPr lang="nl-NL" dirty="0"/>
          </a:p>
        </p:txBody>
      </p:sp>
      <p:sp>
        <p:nvSpPr>
          <p:cNvPr id="4" name="Slide Number Placeholder 3"/>
          <p:cNvSpPr>
            <a:spLocks noGrp="1"/>
          </p:cNvSpPr>
          <p:nvPr>
            <p:ph type="sldNum" sz="quarter" idx="10"/>
          </p:nvPr>
        </p:nvSpPr>
        <p:spPr/>
        <p:txBody>
          <a:bodyPr/>
          <a:lstStyle/>
          <a:p>
            <a:fld id="{A97AB3DB-88AE-4020-9A89-0A63198D7B20}" type="slidenum">
              <a:rPr lang="nl-NL" smtClean="0"/>
              <a:t>9</a:t>
            </a:fld>
            <a:endParaRPr lang="nl-NL"/>
          </a:p>
        </p:txBody>
      </p:sp>
    </p:spTree>
    <p:extLst>
      <p:ext uri="{BB962C8B-B14F-4D97-AF65-F5344CB8AC3E}">
        <p14:creationId xmlns:p14="http://schemas.microsoft.com/office/powerpoint/2010/main" val="668860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A97AB3DB-88AE-4020-9A89-0A63198D7B20}" type="slidenum">
              <a:rPr lang="nl-NL" smtClean="0"/>
              <a:t>13</a:t>
            </a:fld>
            <a:endParaRPr lang="nl-NL"/>
          </a:p>
        </p:txBody>
      </p:sp>
    </p:spTree>
    <p:extLst>
      <p:ext uri="{BB962C8B-B14F-4D97-AF65-F5344CB8AC3E}">
        <p14:creationId xmlns:p14="http://schemas.microsoft.com/office/powerpoint/2010/main" val="138729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A97AB3DB-88AE-4020-9A89-0A63198D7B20}" type="slidenum">
              <a:rPr lang="nl-NL" smtClean="0"/>
              <a:t>15</a:t>
            </a:fld>
            <a:endParaRPr lang="nl-NL"/>
          </a:p>
        </p:txBody>
      </p:sp>
    </p:spTree>
    <p:extLst>
      <p:ext uri="{BB962C8B-B14F-4D97-AF65-F5344CB8AC3E}">
        <p14:creationId xmlns:p14="http://schemas.microsoft.com/office/powerpoint/2010/main" val="312277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A97AB3DB-88AE-4020-9A89-0A63198D7B20}" type="slidenum">
              <a:rPr lang="nl-NL" smtClean="0"/>
              <a:t>16</a:t>
            </a:fld>
            <a:endParaRPr lang="nl-NL"/>
          </a:p>
        </p:txBody>
      </p:sp>
    </p:spTree>
    <p:extLst>
      <p:ext uri="{BB962C8B-B14F-4D97-AF65-F5344CB8AC3E}">
        <p14:creationId xmlns:p14="http://schemas.microsoft.com/office/powerpoint/2010/main" val="917740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342413D9-47FB-4BE5-847D-A15AD04298BD}" type="datetimeFigureOut">
              <a:rPr lang="nl-NL" smtClean="0"/>
              <a:t>16-5-2023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318783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42413D9-47FB-4BE5-847D-A15AD04298BD}" type="datetimeFigureOut">
              <a:rPr lang="nl-NL" smtClean="0"/>
              <a:t>16-5-2023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849901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42413D9-47FB-4BE5-847D-A15AD04298BD}" type="datetimeFigureOut">
              <a:rPr lang="nl-NL" smtClean="0"/>
              <a:t>16-5-2023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405557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en tekst">
    <p:spTree>
      <p:nvGrpSpPr>
        <p:cNvPr id="1" name=""/>
        <p:cNvGrpSpPr/>
        <p:nvPr/>
      </p:nvGrpSpPr>
      <p:grpSpPr>
        <a:xfrm>
          <a:off x="0" y="0"/>
          <a:ext cx="0" cy="0"/>
          <a:chOff x="0" y="0"/>
          <a:chExt cx="0" cy="0"/>
        </a:xfrm>
      </p:grpSpPr>
      <p:sp>
        <p:nvSpPr>
          <p:cNvPr id="4" name="Tijdelijke aanduiding voor voettekst 4"/>
          <p:cNvSpPr>
            <a:spLocks noGrp="1"/>
          </p:cNvSpPr>
          <p:nvPr>
            <p:ph type="ftr" sz="quarter" idx="10"/>
          </p:nvPr>
        </p:nvSpPr>
        <p:spPr>
          <a:xfrm>
            <a:off x="2255574" y="6309321"/>
            <a:ext cx="5376597" cy="365125"/>
          </a:xfrm>
          <a:prstGeom prst="rect">
            <a:avLst/>
          </a:prstGeom>
        </p:spPr>
        <p:txBody>
          <a:bodyPr/>
          <a:lstStyle>
            <a:lvl1pPr>
              <a:defRPr sz="900" baseline="0">
                <a:latin typeface="Verdana"/>
              </a:defRPr>
            </a:lvl1pPr>
          </a:lstStyle>
          <a:p>
            <a:pPr>
              <a:defRPr/>
            </a:pPr>
            <a:endParaRPr lang="nl-NL" dirty="0"/>
          </a:p>
        </p:txBody>
      </p:sp>
      <p:sp>
        <p:nvSpPr>
          <p:cNvPr id="5" name="Tijdelijke aanduiding voor datum 3"/>
          <p:cNvSpPr>
            <a:spLocks noGrp="1"/>
          </p:cNvSpPr>
          <p:nvPr>
            <p:ph type="dt" sz="half" idx="11"/>
          </p:nvPr>
        </p:nvSpPr>
        <p:spPr>
          <a:xfrm>
            <a:off x="7920203" y="6309321"/>
            <a:ext cx="2304256" cy="365125"/>
          </a:xfrm>
          <a:prstGeom prst="rect">
            <a:avLst/>
          </a:prstGeom>
        </p:spPr>
        <p:txBody>
          <a:bodyPr/>
          <a:lstStyle>
            <a:lvl1pPr algn="ctr">
              <a:defRPr sz="900">
                <a:latin typeface="Verdana"/>
              </a:defRPr>
            </a:lvl1pPr>
          </a:lstStyle>
          <a:p>
            <a:pPr>
              <a:defRPr/>
            </a:pPr>
            <a:endParaRPr lang="nl-NL" dirty="0"/>
          </a:p>
        </p:txBody>
      </p:sp>
      <p:sp>
        <p:nvSpPr>
          <p:cNvPr id="6" name="Tijdelijke aanduiding voor dianummer 7"/>
          <p:cNvSpPr>
            <a:spLocks noGrp="1"/>
          </p:cNvSpPr>
          <p:nvPr>
            <p:ph type="sldNum" sz="quarter" idx="12"/>
          </p:nvPr>
        </p:nvSpPr>
        <p:spPr>
          <a:xfrm>
            <a:off x="10512491" y="6309321"/>
            <a:ext cx="959843" cy="365125"/>
          </a:xfrm>
          <a:prstGeom prst="rect">
            <a:avLst/>
          </a:prstGeom>
        </p:spPr>
        <p:txBody>
          <a:bodyPr/>
          <a:lstStyle>
            <a:lvl1pPr algn="r">
              <a:defRPr sz="900">
                <a:latin typeface="Verdana"/>
              </a:defRPr>
            </a:lvl1pPr>
          </a:lstStyle>
          <a:p>
            <a:pPr>
              <a:defRPr/>
            </a:pPr>
            <a:fld id="{1C3E6859-8C28-4DE8-8846-76EA289B8E8B}" type="slidenum">
              <a:rPr lang="nl-NL" smtClean="0"/>
              <a:pPr>
                <a:defRPr/>
              </a:pPr>
              <a:t>‹nr.›</a:t>
            </a:fld>
            <a:endParaRPr lang="nl-NL" dirty="0"/>
          </a:p>
        </p:txBody>
      </p:sp>
      <p:sp>
        <p:nvSpPr>
          <p:cNvPr id="8" name="Titel 1"/>
          <p:cNvSpPr>
            <a:spLocks noGrp="1"/>
          </p:cNvSpPr>
          <p:nvPr>
            <p:ph type="ctrTitle" hasCustomPrompt="1"/>
          </p:nvPr>
        </p:nvSpPr>
        <p:spPr>
          <a:xfrm>
            <a:off x="719668" y="476250"/>
            <a:ext cx="10752667" cy="1152625"/>
          </a:xfrm>
          <a:prstGeom prst="rect">
            <a:avLst/>
          </a:prstGeom>
        </p:spPr>
        <p:txBody>
          <a:bodyPr anchor="t" anchorCtr="0"/>
          <a:lstStyle>
            <a:lvl1pPr algn="l">
              <a:defRPr sz="3200" baseline="0">
                <a:solidFill>
                  <a:srgbClr val="E20031"/>
                </a:solidFill>
              </a:defRPr>
            </a:lvl1pPr>
          </a:lstStyle>
          <a:p>
            <a:r>
              <a:rPr lang="nl-NL" dirty="0"/>
              <a:t>Klik om een titel te maken</a:t>
            </a:r>
          </a:p>
        </p:txBody>
      </p:sp>
      <p:sp>
        <p:nvSpPr>
          <p:cNvPr id="10" name="Tijdelijke aanduiding voor tekst 2"/>
          <p:cNvSpPr>
            <a:spLocks noGrp="1"/>
          </p:cNvSpPr>
          <p:nvPr>
            <p:ph idx="1" hasCustomPrompt="1"/>
          </p:nvPr>
        </p:nvSpPr>
        <p:spPr bwMode="auto">
          <a:xfrm>
            <a:off x="719667" y="1815150"/>
            <a:ext cx="10752667" cy="42781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2400"/>
            </a:lvl1pPr>
            <a:lvl2pPr marL="742950" indent="-285750">
              <a:buFont typeface="Arial"/>
              <a:buChar char="•"/>
              <a:defRPr sz="2000" baseline="0"/>
            </a:lvl2pPr>
            <a:lvl3pPr>
              <a:defRPr sz="2000"/>
            </a:lvl3pPr>
            <a:lvl4pPr marL="1600200" indent="-228600">
              <a:buFont typeface="Arial"/>
              <a:buChar char="•"/>
              <a:defRPr/>
            </a:lvl4pPr>
            <a:lvl5pPr marL="2057400" indent="-228600">
              <a:buFont typeface="Arial"/>
              <a:buChar char="•"/>
              <a:defRPr/>
            </a:lvl5pPr>
          </a:lstStyle>
          <a:p>
            <a:pPr lvl="0"/>
            <a:r>
              <a:rPr lang="nl-NL" dirty="0"/>
              <a:t>Klik om een tekst in te voegen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596440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342413D9-47FB-4BE5-847D-A15AD04298BD}" type="datetimeFigureOut">
              <a:rPr lang="nl-NL" smtClean="0"/>
              <a:t>16-5-2023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1080960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342413D9-47FB-4BE5-847D-A15AD04298BD}" type="datetimeFigureOut">
              <a:rPr lang="nl-NL" smtClean="0"/>
              <a:t>16-5-2023</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1418331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342413D9-47FB-4BE5-847D-A15AD04298BD}" type="datetimeFigureOut">
              <a:rPr lang="nl-NL" smtClean="0"/>
              <a:t>16-5-2023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221103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342413D9-47FB-4BE5-847D-A15AD04298BD}" type="datetimeFigureOut">
              <a:rPr lang="nl-NL" smtClean="0"/>
              <a:t>16-5-2023</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302603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342413D9-47FB-4BE5-847D-A15AD04298BD}" type="datetimeFigureOut">
              <a:rPr lang="nl-NL" smtClean="0"/>
              <a:t>16-5-2023</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1255319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2413D9-47FB-4BE5-847D-A15AD04298BD}" type="datetimeFigureOut">
              <a:rPr lang="nl-NL" smtClean="0"/>
              <a:t>16-5-2023</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3452958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42413D9-47FB-4BE5-847D-A15AD04298BD}" type="datetimeFigureOut">
              <a:rPr lang="nl-NL" smtClean="0"/>
              <a:t>16-5-2023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9212329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42413D9-47FB-4BE5-847D-A15AD04298BD}" type="datetimeFigureOut">
              <a:rPr lang="nl-NL" smtClean="0"/>
              <a:t>16-5-2023</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A2122CF4-1EE2-4D7D-9EEF-381FEB56CF44}" type="slidenum">
              <a:rPr lang="nl-NL" smtClean="0"/>
              <a:t>‹nr.›</a:t>
            </a:fld>
            <a:endParaRPr lang="nl-NL"/>
          </a:p>
        </p:txBody>
      </p:sp>
    </p:spTree>
    <p:extLst>
      <p:ext uri="{BB962C8B-B14F-4D97-AF65-F5344CB8AC3E}">
        <p14:creationId xmlns:p14="http://schemas.microsoft.com/office/powerpoint/2010/main" val="2551088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2413D9-47FB-4BE5-847D-A15AD04298BD}" type="datetimeFigureOut">
              <a:rPr lang="nl-NL" smtClean="0"/>
              <a:t>16-5-2023</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122CF4-1EE2-4D7D-9EEF-381FEB56CF44}" type="slidenum">
              <a:rPr lang="nl-NL" smtClean="0"/>
              <a:t>‹nr.›</a:t>
            </a:fld>
            <a:endParaRPr lang="nl-NL"/>
          </a:p>
        </p:txBody>
      </p:sp>
    </p:spTree>
    <p:extLst>
      <p:ext uri="{BB962C8B-B14F-4D97-AF65-F5344CB8AC3E}">
        <p14:creationId xmlns:p14="http://schemas.microsoft.com/office/powerpoint/2010/main" val="2569851487"/>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 id="214748404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vimeo.com/827172382?share=cop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Rectangle 49">
            <a:extLst>
              <a:ext uri="{FF2B5EF4-FFF2-40B4-BE49-F238E27FC236}">
                <a16:creationId xmlns:a16="http://schemas.microsoft.com/office/drawing/2014/main" id="{337940BB-FBC4-492E-BD92-3B7B914D0E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4853988" y="320041"/>
            <a:ext cx="6707084" cy="3892668"/>
          </a:xfrm>
          <a:prstGeom prst="rect">
            <a:avLst/>
          </a:prstGeom>
        </p:spPr>
        <p:txBody>
          <a:bodyPr vert="horz" lIns="91440" tIns="45720" rIns="91440" bIns="45720" rtlCol="0" anchor="b">
            <a:normAutofit/>
          </a:bodyPr>
          <a:lstStyle/>
          <a:p>
            <a:pPr defTabSz="914400">
              <a:lnSpc>
                <a:spcPct val="90000"/>
              </a:lnSpc>
              <a:spcBef>
                <a:spcPct val="0"/>
              </a:spcBef>
              <a:spcAft>
                <a:spcPts val="600"/>
              </a:spcAft>
            </a:pPr>
            <a:r>
              <a:rPr lang="en-US" sz="4800" b="1" kern="1200" cap="all" dirty="0" err="1">
                <a:solidFill>
                  <a:schemeClr val="tx1"/>
                </a:solidFill>
                <a:latin typeface="+mj-lt"/>
                <a:ea typeface="+mj-ea"/>
                <a:cs typeface="+mj-cs"/>
              </a:rPr>
              <a:t>Instructie</a:t>
            </a:r>
            <a:r>
              <a:rPr lang="en-US" sz="4800" b="1" kern="1200" cap="all" dirty="0">
                <a:solidFill>
                  <a:schemeClr val="tx1"/>
                </a:solidFill>
                <a:latin typeface="+mj-lt"/>
                <a:ea typeface="+mj-ea"/>
                <a:cs typeface="+mj-cs"/>
              </a:rPr>
              <a:t> </a:t>
            </a:r>
          </a:p>
          <a:p>
            <a:pPr defTabSz="914400">
              <a:lnSpc>
                <a:spcPct val="90000"/>
              </a:lnSpc>
              <a:spcBef>
                <a:spcPct val="0"/>
              </a:spcBef>
              <a:spcAft>
                <a:spcPts val="600"/>
              </a:spcAft>
            </a:pPr>
            <a:r>
              <a:rPr lang="en-US" sz="4800" b="1" kern="1200" cap="all" dirty="0">
                <a:solidFill>
                  <a:schemeClr val="tx1"/>
                </a:solidFill>
                <a:latin typeface="+mj-lt"/>
                <a:ea typeface="+mj-ea"/>
                <a:cs typeface="+mj-cs"/>
              </a:rPr>
              <a:t>Very Brief Advice (VBA+)</a:t>
            </a:r>
          </a:p>
        </p:txBody>
      </p:sp>
      <p:sp>
        <p:nvSpPr>
          <p:cNvPr id="5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53987" y="4409267"/>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BCE138E-9F2A-B45F-F5A2-17D17B3A005A}"/>
              </a:ext>
            </a:extLst>
          </p:cNvPr>
          <p:cNvPicPr>
            <a:picLocks noChangeAspect="1"/>
          </p:cNvPicPr>
          <p:nvPr/>
        </p:nvPicPr>
        <p:blipFill rotWithShape="1">
          <a:blip r:embed="rId3"/>
          <a:srcRect l="4372" t="10133" r="314" b="12653"/>
          <a:stretch/>
        </p:blipFill>
        <p:spPr>
          <a:xfrm>
            <a:off x="1181174" y="1319158"/>
            <a:ext cx="3399552" cy="3865237"/>
          </a:xfrm>
          <a:prstGeom prst="rect">
            <a:avLst/>
          </a:prstGeom>
        </p:spPr>
      </p:pic>
    </p:spTree>
    <p:extLst>
      <p:ext uri="{BB962C8B-B14F-4D97-AF65-F5344CB8AC3E}">
        <p14:creationId xmlns:p14="http://schemas.microsoft.com/office/powerpoint/2010/main" val="3273192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inhoud 2">
            <a:extLst>
              <a:ext uri="{FF2B5EF4-FFF2-40B4-BE49-F238E27FC236}">
                <a16:creationId xmlns:a16="http://schemas.microsoft.com/office/drawing/2014/main" id="{749C56C1-D753-733A-BBD5-E487E028E95A}"/>
              </a:ext>
            </a:extLst>
          </p:cNvPr>
          <p:cNvSpPr txBox="1">
            <a:spLocks/>
          </p:cNvSpPr>
          <p:nvPr/>
        </p:nvSpPr>
        <p:spPr>
          <a:xfrm>
            <a:off x="708873" y="1532587"/>
            <a:ext cx="10515600" cy="4753812"/>
          </a:xfrm>
          <a:prstGeom prst="rect">
            <a:avLst/>
          </a:prstGeom>
        </p:spPr>
        <p:txBody>
          <a:bodyPr vert="horz" lIns="91440" tIns="45720" rIns="91440" bIns="45720" rtlCol="0" anchor="ctr"/>
          <a:lstStyle>
            <a:defPPr>
              <a:defRPr lang="nl-NL"/>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buClr>
                <a:srgbClr val="00AFD3"/>
              </a:buClr>
            </a:pPr>
            <a:r>
              <a:rPr lang="nl-NL" i="1" dirty="0">
                <a:solidFill>
                  <a:schemeClr val="tx2"/>
                </a:solidFill>
                <a:highlight>
                  <a:srgbClr val="FFFF00"/>
                </a:highlight>
                <a:latin typeface="Verdana" panose="020B0604030504040204" pitchFamily="34" charset="0"/>
                <a:ea typeface="Verdana" panose="020B0604030504040204" pitchFamily="34" charset="0"/>
              </a:rPr>
              <a:t>Hieronder een voorbeeld van een ingevuld schema. Vul dit schema in met de gegevens uit uw eigen regio, plaats of wijk</a:t>
            </a:r>
            <a:r>
              <a:rPr lang="nl-NL" i="1" dirty="0">
                <a:solidFill>
                  <a:schemeClr val="tx2"/>
                </a:solidFill>
                <a:latin typeface="Verdana" panose="020B0604030504040204" pitchFamily="34" charset="0"/>
                <a:ea typeface="Verdana" panose="020B0604030504040204" pitchFamily="34" charset="0"/>
              </a:rPr>
              <a:t>.</a:t>
            </a:r>
          </a:p>
          <a:p>
            <a:pPr>
              <a:buClr>
                <a:srgbClr val="00AFD3"/>
              </a:buClr>
            </a:pPr>
            <a:endParaRPr lang="nl-NL" i="1" dirty="0">
              <a:solidFill>
                <a:schemeClr val="tx2"/>
              </a:solidFill>
              <a:latin typeface="Verdana" panose="020B0604030504040204" pitchFamily="34" charset="0"/>
              <a:ea typeface="Verdana" panose="020B0604030504040204" pitchFamily="34" charset="0"/>
            </a:endParaRPr>
          </a:p>
          <a:p>
            <a:pPr>
              <a:buClr>
                <a:srgbClr val="00AFD3"/>
              </a:buClr>
            </a:pPr>
            <a:endParaRPr lang="nl-NL" i="1" dirty="0">
              <a:solidFill>
                <a:schemeClr val="tx2"/>
              </a:solidFill>
              <a:latin typeface="Verdana" panose="020B0604030504040204" pitchFamily="34" charset="0"/>
              <a:ea typeface="Verdana" panose="020B060403050404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endParaRPr lang="nl-NL" sz="1600" dirty="0">
              <a:latin typeface="Verdana" panose="020B0604030504040204" pitchFamily="34" charset="0"/>
              <a:ea typeface="Verdana" panose="020B0604030504040204" pitchFamily="34" charset="0"/>
              <a:cs typeface="Arial" panose="020B0604020202020204" pitchFamily="34" charset="0"/>
            </a:endParaRPr>
          </a:p>
          <a:p>
            <a:r>
              <a:rPr lang="nl-NL" dirty="0">
                <a:latin typeface="Verdana" panose="020B0604030504040204" pitchFamily="34" charset="0"/>
                <a:ea typeface="Verdana" panose="020B0604030504040204" pitchFamily="34" charset="0"/>
                <a:cs typeface="Arial" panose="020B0604020202020204" pitchFamily="34" charset="0"/>
              </a:rPr>
              <a:t>* vaak genoemd 'digitale coaching' of 'rookvrij met eHealth' </a:t>
            </a:r>
          </a:p>
          <a:p>
            <a:endParaRPr lang="nl-NL" dirty="0"/>
          </a:p>
        </p:txBody>
      </p:sp>
      <p:graphicFrame>
        <p:nvGraphicFramePr>
          <p:cNvPr id="5" name="Tabel 5">
            <a:extLst>
              <a:ext uri="{FF2B5EF4-FFF2-40B4-BE49-F238E27FC236}">
                <a16:creationId xmlns:a16="http://schemas.microsoft.com/office/drawing/2014/main" id="{1614F94F-0757-15BA-FFF7-D32CAB913508}"/>
              </a:ext>
            </a:extLst>
          </p:cNvPr>
          <p:cNvGraphicFramePr>
            <a:graphicFrameLocks noGrp="1"/>
          </p:cNvGraphicFramePr>
          <p:nvPr>
            <p:extLst>
              <p:ext uri="{D42A27DB-BD31-4B8C-83A1-F6EECF244321}">
                <p14:modId xmlns:p14="http://schemas.microsoft.com/office/powerpoint/2010/main" val="2115751922"/>
              </p:ext>
            </p:extLst>
          </p:nvPr>
        </p:nvGraphicFramePr>
        <p:xfrm>
          <a:off x="325768" y="2114203"/>
          <a:ext cx="11536263" cy="4258550"/>
        </p:xfrm>
        <a:graphic>
          <a:graphicData uri="http://schemas.openxmlformats.org/drawingml/2006/table">
            <a:tbl>
              <a:tblPr firstRow="1" bandRow="1">
                <a:tableStyleId>{5C22544A-7EE6-4342-B048-85BDC9FD1C3A}</a:tableStyleId>
              </a:tblPr>
              <a:tblGrid>
                <a:gridCol w="3263913">
                  <a:extLst>
                    <a:ext uri="{9D8B030D-6E8A-4147-A177-3AD203B41FA5}">
                      <a16:colId xmlns:a16="http://schemas.microsoft.com/office/drawing/2014/main" val="951117921"/>
                    </a:ext>
                  </a:extLst>
                </a:gridCol>
                <a:gridCol w="1773242">
                  <a:extLst>
                    <a:ext uri="{9D8B030D-6E8A-4147-A177-3AD203B41FA5}">
                      <a16:colId xmlns:a16="http://schemas.microsoft.com/office/drawing/2014/main" val="3190437390"/>
                    </a:ext>
                  </a:extLst>
                </a:gridCol>
                <a:gridCol w="1645687">
                  <a:extLst>
                    <a:ext uri="{9D8B030D-6E8A-4147-A177-3AD203B41FA5}">
                      <a16:colId xmlns:a16="http://schemas.microsoft.com/office/drawing/2014/main" val="2908466213"/>
                    </a:ext>
                  </a:extLst>
                </a:gridCol>
                <a:gridCol w="1472456">
                  <a:extLst>
                    <a:ext uri="{9D8B030D-6E8A-4147-A177-3AD203B41FA5}">
                      <a16:colId xmlns:a16="http://schemas.microsoft.com/office/drawing/2014/main" val="2091060586"/>
                    </a:ext>
                  </a:extLst>
                </a:gridCol>
                <a:gridCol w="1628365">
                  <a:extLst>
                    <a:ext uri="{9D8B030D-6E8A-4147-A177-3AD203B41FA5}">
                      <a16:colId xmlns:a16="http://schemas.microsoft.com/office/drawing/2014/main" val="2304245810"/>
                    </a:ext>
                  </a:extLst>
                </a:gridCol>
                <a:gridCol w="1752600">
                  <a:extLst>
                    <a:ext uri="{9D8B030D-6E8A-4147-A177-3AD203B41FA5}">
                      <a16:colId xmlns:a16="http://schemas.microsoft.com/office/drawing/2014/main" val="3018768414"/>
                    </a:ext>
                  </a:extLst>
                </a:gridCol>
              </a:tblGrid>
              <a:tr h="931202">
                <a:tc>
                  <a:txBody>
                    <a:bodyPr/>
                    <a:lstStyle/>
                    <a:p>
                      <a:pPr>
                        <a:lnSpc>
                          <a:spcPct val="112000"/>
                        </a:lnSpc>
                      </a:pPr>
                      <a:r>
                        <a:rPr lang="nl-NL" sz="1300" dirty="0">
                          <a:solidFill>
                            <a:schemeClr val="tx1"/>
                          </a:solidFill>
                          <a:latin typeface="Verdana" panose="020B0604030504040204" pitchFamily="34" charset="0"/>
                          <a:ea typeface="Verdana" panose="020B0604030504040204" pitchFamily="34" charset="0"/>
                        </a:rPr>
                        <a:t>Type begeleiding</a:t>
                      </a:r>
                    </a:p>
                  </a:txBody>
                  <a:tcPr/>
                </a:tc>
                <a:tc>
                  <a:txBody>
                    <a:bodyPr/>
                    <a:lstStyle/>
                    <a:p>
                      <a:pPr algn="ctr">
                        <a:lnSpc>
                          <a:spcPct val="112000"/>
                        </a:lnSpc>
                      </a:pPr>
                      <a:r>
                        <a:rPr lang="nl-NL" sz="1300" i="1" dirty="0">
                          <a:solidFill>
                            <a:schemeClr val="tx1"/>
                          </a:solidFill>
                          <a:highlight>
                            <a:srgbClr val="FFFF00"/>
                          </a:highlight>
                          <a:latin typeface="Verdana" panose="020B0604030504040204" pitchFamily="34" charset="0"/>
                          <a:ea typeface="Verdana" panose="020B0604030504040204" pitchFamily="34" charset="0"/>
                        </a:rPr>
                        <a:t>[Naam ziekenhuis] - rookstoppoli</a:t>
                      </a:r>
                    </a:p>
                  </a:txBody>
                  <a:tcPr/>
                </a:tc>
                <a:tc>
                  <a:txBody>
                    <a:bodyPr/>
                    <a:lstStyle/>
                    <a:p>
                      <a:pPr algn="ctr">
                        <a:lnSpc>
                          <a:spcPct val="112000"/>
                        </a:lnSpc>
                      </a:pPr>
                      <a:r>
                        <a:rPr lang="nl-NL" sz="1300" b="1" i="1" dirty="0">
                          <a:solidFill>
                            <a:schemeClr val="tx1"/>
                          </a:solidFill>
                          <a:highlight>
                            <a:srgbClr val="FFFF00"/>
                          </a:highlight>
                          <a:latin typeface="Verdana" panose="020B0604030504040204" pitchFamily="34" charset="0"/>
                          <a:ea typeface="Verdana" panose="020B0604030504040204" pitchFamily="34" charset="0"/>
                        </a:rPr>
                        <a:t>[Naam organisatie]</a:t>
                      </a:r>
                    </a:p>
                  </a:txBody>
                  <a:tcPr/>
                </a:tc>
                <a:tc>
                  <a:txBody>
                    <a:bodyPr/>
                    <a:lstStyle/>
                    <a:p>
                      <a:pPr algn="ctr">
                        <a:lnSpc>
                          <a:spcPct val="112000"/>
                        </a:lnSpc>
                      </a:pPr>
                      <a:r>
                        <a:rPr lang="nl-NL" sz="1300" i="1" dirty="0">
                          <a:solidFill>
                            <a:schemeClr val="tx1"/>
                          </a:solidFill>
                          <a:highlight>
                            <a:srgbClr val="FFFF00"/>
                          </a:highlight>
                          <a:latin typeface="Verdana" panose="020B0604030504040204" pitchFamily="34" charset="0"/>
                          <a:ea typeface="Verdana" panose="020B0604030504040204" pitchFamily="34" charset="0"/>
                        </a:rPr>
                        <a:t>POH van [naam praktijk]</a:t>
                      </a:r>
                    </a:p>
                  </a:txBody>
                  <a:tcPr/>
                </a:tc>
                <a:tc>
                  <a:txBody>
                    <a:bodyPr/>
                    <a:lstStyle/>
                    <a:p>
                      <a:pPr algn="ctr">
                        <a:lnSpc>
                          <a:spcPct val="112000"/>
                        </a:lnSpc>
                      </a:pPr>
                      <a:r>
                        <a:rPr lang="nl-NL" sz="1300" i="1" dirty="0">
                          <a:solidFill>
                            <a:schemeClr val="tx1"/>
                          </a:solidFill>
                          <a:highlight>
                            <a:srgbClr val="FFFF00"/>
                          </a:highlight>
                          <a:latin typeface="Verdana" panose="020B0604030504040204" pitchFamily="34" charset="0"/>
                          <a:ea typeface="Verdana" panose="020B0604030504040204" pitchFamily="34" charset="0"/>
                        </a:rPr>
                        <a:t>[Naam buurtwerker]</a:t>
                      </a:r>
                    </a:p>
                  </a:txBody>
                  <a:tcPr/>
                </a:tc>
                <a:tc>
                  <a:txBody>
                    <a:bodyPr/>
                    <a:lstStyle/>
                    <a:p>
                      <a:pPr algn="ctr">
                        <a:lnSpc>
                          <a:spcPct val="112000"/>
                        </a:lnSpc>
                      </a:pPr>
                      <a:r>
                        <a:rPr lang="nl-NL" sz="1300" i="1" dirty="0">
                          <a:solidFill>
                            <a:schemeClr val="tx1"/>
                          </a:solidFill>
                          <a:highlight>
                            <a:srgbClr val="FFFF00"/>
                          </a:highlight>
                          <a:latin typeface="Verdana" panose="020B0604030504040204" pitchFamily="34" charset="0"/>
                          <a:ea typeface="Verdana" panose="020B0604030504040204" pitchFamily="34" charset="0"/>
                        </a:rPr>
                        <a:t>[Naam instelling verslavingszorg]</a:t>
                      </a:r>
                    </a:p>
                  </a:txBody>
                  <a:tcPr/>
                </a:tc>
                <a:extLst>
                  <a:ext uri="{0D108BD9-81ED-4DB2-BD59-A6C34878D82A}">
                    <a16:rowId xmlns:a16="http://schemas.microsoft.com/office/drawing/2014/main" val="2943235519"/>
                  </a:ext>
                </a:extLst>
              </a:tr>
              <a:tr h="304659">
                <a:tc gridSpan="6">
                  <a:txBody>
                    <a:bodyPr/>
                    <a:lstStyle/>
                    <a:p>
                      <a:pPr>
                        <a:lnSpc>
                          <a:spcPct val="112000"/>
                        </a:lnSpc>
                      </a:pPr>
                      <a:r>
                        <a:rPr lang="nl-NL" sz="1300" dirty="0">
                          <a:latin typeface="Verdana" panose="020B0604030504040204" pitchFamily="34" charset="0"/>
                          <a:ea typeface="Verdana" panose="020B0604030504040204" pitchFamily="34" charset="0"/>
                        </a:rPr>
                        <a:t>Voor rokers die twijfelen over stoppen</a:t>
                      </a:r>
                    </a:p>
                  </a:txBody>
                  <a:tcPr/>
                </a:tc>
                <a:tc hMerge="1">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400" dirty="0">
                        <a:solidFill>
                          <a:schemeClr val="tx1"/>
                        </a:solidFill>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tc hMerge="1">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400" dirty="0">
                        <a:solidFill>
                          <a:schemeClr val="tx1"/>
                        </a:solidFill>
                      </a:endParaRPr>
                    </a:p>
                  </a:txBody>
                  <a:tcPr/>
                </a:tc>
                <a:tc hMerge="1">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400" dirty="0">
                        <a:solidFill>
                          <a:schemeClr val="tx1"/>
                        </a:solidFill>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46176942"/>
                  </a:ext>
                </a:extLst>
              </a:tr>
              <a:tr h="499745">
                <a:tc>
                  <a:txBody>
                    <a:bodyPr/>
                    <a:lstStyle/>
                    <a:p>
                      <a:pPr lvl="1" algn="l">
                        <a:lnSpc>
                          <a:spcPct val="112000"/>
                        </a:lnSpc>
                      </a:pPr>
                      <a:r>
                        <a:rPr lang="nl-NL" sz="1300" dirty="0">
                          <a:latin typeface="Verdana" panose="020B0604030504040204" pitchFamily="34" charset="0"/>
                          <a:ea typeface="Verdana" panose="020B0604030504040204" pitchFamily="34" charset="0"/>
                        </a:rPr>
                        <a:t>Vrijblijvend gesprek om motivatie te verhogen</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300" dirty="0">
                        <a:solidFill>
                          <a:schemeClr val="tx1"/>
                        </a:solidFill>
                        <a:latin typeface="Verdana" panose="020B0604030504040204" pitchFamily="34" charset="0"/>
                        <a:ea typeface="Verdana" panose="020B0604030504040204" pitchFamily="34" charset="0"/>
                      </a:endParaRPr>
                    </a:p>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300" dirty="0">
                        <a:solidFill>
                          <a:schemeClr val="tx1"/>
                        </a:solidFill>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88427221"/>
                  </a:ext>
                </a:extLst>
              </a:tr>
              <a:tr h="284016">
                <a:tc gridSpan="6">
                  <a:txBody>
                    <a:bodyPr/>
                    <a:lstStyle/>
                    <a:p>
                      <a:pPr>
                        <a:lnSpc>
                          <a:spcPct val="112000"/>
                        </a:lnSpc>
                      </a:pPr>
                      <a:r>
                        <a:rPr lang="nl-NL" sz="1300" dirty="0">
                          <a:latin typeface="Verdana" panose="020B0604030504040204" pitchFamily="34" charset="0"/>
                          <a:ea typeface="Verdana" panose="020B0604030504040204" pitchFamily="34" charset="0"/>
                        </a:rPr>
                        <a:t>Voor rokers gemotiveerd om te stoppen</a:t>
                      </a:r>
                    </a:p>
                  </a:txBody>
                  <a:tcPr/>
                </a:tc>
                <a:tc hMerge="1">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400" dirty="0">
                        <a:solidFill>
                          <a:schemeClr val="tx1"/>
                        </a:solidFill>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tc hMerge="1">
                  <a:txBody>
                    <a:bodyPr/>
                    <a:lstStyle/>
                    <a:p>
                      <a:pPr algn="ctr">
                        <a:lnSpc>
                          <a:spcPct val="112000"/>
                        </a:lnSpc>
                      </a:pPr>
                      <a:endParaRPr lang="nl-NL" sz="14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558222365"/>
                  </a:ext>
                </a:extLst>
              </a:tr>
              <a:tr h="499745">
                <a:tc>
                  <a:txBody>
                    <a:bodyPr/>
                    <a:lstStyle/>
                    <a:p>
                      <a:pPr lvl="1">
                        <a:lnSpc>
                          <a:spcPct val="112000"/>
                        </a:lnSpc>
                      </a:pPr>
                      <a:r>
                        <a:rPr lang="nl-NL" sz="1300" dirty="0">
                          <a:latin typeface="Verdana" panose="020B0604030504040204" pitchFamily="34" charset="0"/>
                          <a:ea typeface="Verdana" panose="020B0604030504040204" pitchFamily="34" charset="0"/>
                        </a:rPr>
                        <a:t>Individuele begeleiding – op locatie of online*</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p>
                      <a:pPr algn="ctr">
                        <a:lnSpc>
                          <a:spcPct val="112000"/>
                        </a:lnSpc>
                      </a:pPr>
                      <a:endParaRPr lang="nl-NL" sz="1300" dirty="0">
                        <a:highlight>
                          <a:srgbClr val="FFFF00"/>
                        </a:highlight>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p>
                      <a:pPr algn="ctr">
                        <a:lnSpc>
                          <a:spcPct val="112000"/>
                        </a:lnSpc>
                      </a:pPr>
                      <a:endParaRPr lang="nl-NL" sz="1300" dirty="0">
                        <a:highlight>
                          <a:srgbClr val="FFFF00"/>
                        </a:highlight>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p>
                      <a:pPr algn="ctr">
                        <a:lnSpc>
                          <a:spcPct val="112000"/>
                        </a:lnSpc>
                      </a:pPr>
                      <a:endParaRPr lang="nl-NL" sz="1300" dirty="0">
                        <a:highlight>
                          <a:srgbClr val="FFFF00"/>
                        </a:highlight>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2140441562"/>
                  </a:ext>
                </a:extLst>
              </a:tr>
              <a:tr h="499745">
                <a:tc>
                  <a:txBody>
                    <a:bodyPr/>
                    <a:lstStyle/>
                    <a:p>
                      <a:pPr lvl="1">
                        <a:lnSpc>
                          <a:spcPct val="112000"/>
                        </a:lnSpc>
                      </a:pPr>
                      <a:r>
                        <a:rPr lang="nl-NL" sz="1300" dirty="0">
                          <a:latin typeface="Verdana" panose="020B0604030504040204" pitchFamily="34" charset="0"/>
                          <a:ea typeface="Verdana" panose="020B0604030504040204" pitchFamily="34" charset="0"/>
                        </a:rPr>
                        <a:t>Groepsbegeleiding – op locatie of online*</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p>
                      <a:pPr algn="ctr">
                        <a:lnSpc>
                          <a:spcPct val="112000"/>
                        </a:lnSpc>
                      </a:pPr>
                      <a:endParaRPr lang="nl-NL" sz="1300" dirty="0">
                        <a:highlight>
                          <a:srgbClr val="FFFF00"/>
                        </a:highlight>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80840010"/>
                  </a:ext>
                </a:extLst>
              </a:tr>
              <a:tr h="307174">
                <a:tc>
                  <a:txBody>
                    <a:bodyPr/>
                    <a:lstStyle/>
                    <a:p>
                      <a:pPr lvl="1">
                        <a:lnSpc>
                          <a:spcPct val="112000"/>
                        </a:lnSpc>
                      </a:pPr>
                      <a:r>
                        <a:rPr lang="nl-NL" sz="1300" dirty="0">
                          <a:latin typeface="Verdana" panose="020B0604030504040204" pitchFamily="34" charset="0"/>
                          <a:ea typeface="Verdana" panose="020B0604030504040204" pitchFamily="34" charset="0"/>
                        </a:rPr>
                        <a:t>Telefonische coaching</a:t>
                      </a:r>
                    </a:p>
                  </a:txBody>
                  <a:tcPr/>
                </a:tc>
                <a:tc>
                  <a:txBody>
                    <a:bodyPr/>
                    <a:lstStyle/>
                    <a:p>
                      <a:pPr algn="ctr">
                        <a:lnSpc>
                          <a:spcPct val="112000"/>
                        </a:lnSpc>
                      </a:pPr>
                      <a:endParaRPr lang="nl-NL" sz="130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300" dirty="0">
                        <a:solidFill>
                          <a:schemeClr val="tx1"/>
                        </a:solidFill>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300" dirty="0">
                        <a:solidFill>
                          <a:schemeClr val="tx1"/>
                        </a:solidFill>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412780214"/>
                  </a:ext>
                </a:extLst>
              </a:tr>
              <a:tr h="284016">
                <a:tc gridSpan="6">
                  <a:txBody>
                    <a:bodyPr/>
                    <a:lstStyle/>
                    <a:p>
                      <a:pPr>
                        <a:lnSpc>
                          <a:spcPct val="112000"/>
                        </a:lnSpc>
                      </a:pPr>
                      <a:r>
                        <a:rPr lang="nl-NL" sz="1300" dirty="0">
                          <a:latin typeface="Verdana" panose="020B0604030504040204" pitchFamily="34" charset="0"/>
                          <a:ea typeface="Verdana" panose="020B0604030504040204" pitchFamily="34" charset="0"/>
                        </a:rPr>
                        <a:t>Voor rokers die intensievere hulp nodig hebben</a:t>
                      </a:r>
                    </a:p>
                  </a:txBody>
                  <a:tcPr/>
                </a:tc>
                <a:tc hMerge="1">
                  <a:txBody>
                    <a:bodyPr/>
                    <a:lstStyle/>
                    <a:p>
                      <a:pPr algn="ctr">
                        <a:lnSpc>
                          <a:spcPct val="112000"/>
                        </a:lnSpc>
                      </a:pPr>
                      <a:endParaRPr lang="nl-NL" sz="1200" dirty="0">
                        <a:latin typeface="Verdana" panose="020B0604030504040204" pitchFamily="34" charset="0"/>
                        <a:ea typeface="Verdana" panose="020B0604030504040204" pitchFamily="34" charset="0"/>
                      </a:endParaRPr>
                    </a:p>
                  </a:txBody>
                  <a:tcPr/>
                </a:tc>
                <a:tc hMerge="1">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200" dirty="0">
                        <a:solidFill>
                          <a:schemeClr val="tx1"/>
                        </a:solidFill>
                      </a:endParaRPr>
                    </a:p>
                  </a:txBody>
                  <a:tcPr/>
                </a:tc>
                <a:tc hMerge="1">
                  <a:txBody>
                    <a:bodyPr/>
                    <a:lstStyle/>
                    <a:p>
                      <a:pPr algn="ctr">
                        <a:lnSpc>
                          <a:spcPct val="112000"/>
                        </a:lnSpc>
                      </a:pPr>
                      <a:endParaRPr lang="nl-NL" sz="1200" dirty="0">
                        <a:latin typeface="Verdana" panose="020B0604030504040204" pitchFamily="34" charset="0"/>
                        <a:ea typeface="Verdana" panose="020B0604030504040204" pitchFamily="34" charset="0"/>
                      </a:endParaRPr>
                    </a:p>
                  </a:txBody>
                  <a:tcPr/>
                </a:tc>
                <a:tc hMerge="1">
                  <a:txBody>
                    <a:bodyPr/>
                    <a:lstStyle/>
                    <a:p>
                      <a:pPr algn="ctr">
                        <a:lnSpc>
                          <a:spcPct val="112000"/>
                        </a:lnSpc>
                      </a:pPr>
                      <a:endParaRPr lang="nl-NL" sz="1200" dirty="0">
                        <a:latin typeface="Verdana" panose="020B0604030504040204" pitchFamily="34" charset="0"/>
                        <a:ea typeface="Verdana" panose="020B0604030504040204" pitchFamily="34" charset="0"/>
                      </a:endParaRPr>
                    </a:p>
                  </a:txBody>
                  <a:tcPr/>
                </a:tc>
                <a:tc hMerge="1">
                  <a:txBody>
                    <a:bodyPr/>
                    <a:lstStyle/>
                    <a:p>
                      <a:pPr algn="ctr">
                        <a:lnSpc>
                          <a:spcPct val="112000"/>
                        </a:lnSpc>
                      </a:pPr>
                      <a:endParaRPr lang="nl-NL" sz="12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56967978"/>
                  </a:ext>
                </a:extLst>
              </a:tr>
              <a:tr h="286548">
                <a:tc>
                  <a:txBody>
                    <a:bodyPr/>
                    <a:lstStyle/>
                    <a:p>
                      <a:pPr lvl="1">
                        <a:lnSpc>
                          <a:spcPct val="112000"/>
                        </a:lnSpc>
                      </a:pPr>
                      <a:r>
                        <a:rPr lang="nl-NL" sz="1300" dirty="0">
                          <a:latin typeface="Verdana" panose="020B0604030504040204" pitchFamily="34" charset="0"/>
                          <a:ea typeface="Verdana" panose="020B0604030504040204" pitchFamily="34" charset="0"/>
                        </a:rPr>
                        <a:t>Begeleiding aan zwangeren</a:t>
                      </a: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extLst>
                  <a:ext uri="{0D108BD9-81ED-4DB2-BD59-A6C34878D82A}">
                    <a16:rowId xmlns:a16="http://schemas.microsoft.com/office/drawing/2014/main" val="3517997212"/>
                  </a:ext>
                </a:extLst>
              </a:tr>
              <a:tr h="286548">
                <a:tc>
                  <a:txBody>
                    <a:bodyPr/>
                    <a:lstStyle/>
                    <a:p>
                      <a:pPr lvl="1">
                        <a:lnSpc>
                          <a:spcPct val="112000"/>
                        </a:lnSpc>
                      </a:pPr>
                      <a:r>
                        <a:rPr lang="nl-NL" sz="1300" dirty="0">
                          <a:latin typeface="Verdana" panose="020B0604030504040204" pitchFamily="34" charset="0"/>
                          <a:ea typeface="Verdana" panose="020B0604030504040204" pitchFamily="34" charset="0"/>
                        </a:rPr>
                        <a:t>Verslavingszorg</a:t>
                      </a: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endParaRPr lang="nl-NL" sz="1300" dirty="0">
                        <a:solidFill>
                          <a:schemeClr val="tx1"/>
                        </a:solidFill>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algn="ctr">
                        <a:lnSpc>
                          <a:spcPct val="112000"/>
                        </a:lnSpc>
                      </a:pPr>
                      <a:endParaRPr lang="nl-NL" sz="1300" dirty="0">
                        <a:latin typeface="Verdana" panose="020B0604030504040204" pitchFamily="34" charset="0"/>
                        <a:ea typeface="Verdana" panose="020B0604030504040204" pitchFamily="34" charset="0"/>
                      </a:endParaRPr>
                    </a:p>
                  </a:txBody>
                  <a:tcPr/>
                </a:tc>
                <a:tc>
                  <a:txBody>
                    <a:bodyPr/>
                    <a:lstStyle/>
                    <a:p>
                      <a:pPr marL="0" marR="0" lvl="0" indent="0" algn="ctr" defTabSz="914400" rtl="0" eaLnBrk="1" fontAlgn="auto" latinLnBrk="0" hangingPunct="1">
                        <a:lnSpc>
                          <a:spcPct val="112000"/>
                        </a:lnSpc>
                        <a:spcBef>
                          <a:spcPts val="0"/>
                        </a:spcBef>
                        <a:spcAft>
                          <a:spcPts val="0"/>
                        </a:spcAft>
                        <a:buClrTx/>
                        <a:buSzTx/>
                        <a:buFontTx/>
                        <a:buNone/>
                        <a:tabLst/>
                        <a:defRPr/>
                      </a:pPr>
                      <a:r>
                        <a:rPr lang="nl-NL" sz="1300" dirty="0">
                          <a:solidFill>
                            <a:schemeClr val="tx1"/>
                          </a:solidFill>
                          <a:highlight>
                            <a:srgbClr val="FFFF00"/>
                          </a:highlight>
                          <a:latin typeface="Verdana" panose="020B0604030504040204" pitchFamily="34" charset="0"/>
                          <a:ea typeface="Verdana" panose="020B0604030504040204" pitchFamily="34" charset="0"/>
                        </a:rPr>
                        <a:t>✓</a:t>
                      </a:r>
                    </a:p>
                  </a:txBody>
                  <a:tcPr/>
                </a:tc>
                <a:extLst>
                  <a:ext uri="{0D108BD9-81ED-4DB2-BD59-A6C34878D82A}">
                    <a16:rowId xmlns:a16="http://schemas.microsoft.com/office/drawing/2014/main" val="3810879671"/>
                  </a:ext>
                </a:extLst>
              </a:tr>
            </a:tbl>
          </a:graphicData>
        </a:graphic>
      </p:graphicFrame>
      <p:sp>
        <p:nvSpPr>
          <p:cNvPr id="6" name="Titel 1">
            <a:extLst>
              <a:ext uri="{FF2B5EF4-FFF2-40B4-BE49-F238E27FC236}">
                <a16:creationId xmlns:a16="http://schemas.microsoft.com/office/drawing/2014/main" id="{F21D2995-AB5D-DD82-BCA7-1E0982D7994A}"/>
              </a:ext>
            </a:extLst>
          </p:cNvPr>
          <p:cNvSpPr>
            <a:spLocks noGrp="1"/>
          </p:cNvSpPr>
          <p:nvPr>
            <p:ph type="title"/>
          </p:nvPr>
        </p:nvSpPr>
        <p:spPr>
          <a:xfrm>
            <a:off x="838200" y="655491"/>
            <a:ext cx="10946258" cy="581172"/>
          </a:xfrm>
        </p:spPr>
        <p:txBody>
          <a:bodyPr>
            <a:noAutofit/>
          </a:bodyPr>
          <a:lstStyle/>
          <a:p>
            <a:r>
              <a:rPr lang="nl-NL" sz="4000" dirty="0">
                <a:solidFill>
                  <a:schemeClr val="accent1">
                    <a:lumMod val="50000"/>
                  </a:schemeClr>
                </a:solidFill>
                <a:latin typeface="+mn-lt"/>
                <a:ea typeface="Verdana" panose="020B0604030504040204" pitchFamily="34" charset="0"/>
              </a:rPr>
              <a:t>Extern aanbod van stoppen-met-rokenbegeleiding</a:t>
            </a:r>
          </a:p>
        </p:txBody>
      </p:sp>
    </p:spTree>
    <p:extLst>
      <p:ext uri="{BB962C8B-B14F-4D97-AF65-F5344CB8AC3E}">
        <p14:creationId xmlns:p14="http://schemas.microsoft.com/office/powerpoint/2010/main" val="3684091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kstvak 5">
            <a:extLst>
              <a:ext uri="{FF2B5EF4-FFF2-40B4-BE49-F238E27FC236}">
                <a16:creationId xmlns:a16="http://schemas.microsoft.com/office/drawing/2014/main" id="{972BE36E-77B6-8308-E5B9-44DECB143CBB}"/>
              </a:ext>
            </a:extLst>
          </p:cNvPr>
          <p:cNvSpPr txBox="1"/>
          <p:nvPr/>
        </p:nvSpPr>
        <p:spPr>
          <a:xfrm>
            <a:off x="838200" y="1526202"/>
            <a:ext cx="10403048" cy="3108543"/>
          </a:xfrm>
          <a:prstGeom prst="rect">
            <a:avLst/>
          </a:prstGeom>
          <a:noFill/>
        </p:spPr>
        <p:txBody>
          <a:bodyPr wrap="square">
            <a:spAutoFit/>
          </a:bodyPr>
          <a:lstStyle/>
          <a:p>
            <a:pPr>
              <a:buClr>
                <a:srgbClr val="00AFD3"/>
              </a:buClr>
            </a:pPr>
            <a:r>
              <a:rPr lang="nl-NL" sz="2000" dirty="0">
                <a:solidFill>
                  <a:schemeClr val="tx1">
                    <a:lumMod val="75000"/>
                    <a:lumOff val="25000"/>
                  </a:schemeClr>
                </a:solidFill>
                <a:highlight>
                  <a:srgbClr val="FFFF00"/>
                </a:highlight>
                <a:ea typeface="Verdana" panose="020B0604030504040204" pitchFamily="34" charset="0"/>
              </a:rPr>
              <a:t>Maak voor iedere aanbieder uit het schema een slide met aanvullende informatie:</a:t>
            </a:r>
          </a:p>
          <a:p>
            <a:pPr marL="285750" indent="-285750">
              <a:buClr>
                <a:srgbClr val="E20031"/>
              </a:buClr>
              <a:buFont typeface="Arial" panose="020B0604020202020204" pitchFamily="34" charset="0"/>
              <a:buChar char="•"/>
            </a:pPr>
            <a:r>
              <a:rPr lang="nl-NL" sz="2000" dirty="0">
                <a:solidFill>
                  <a:schemeClr val="tx1">
                    <a:lumMod val="75000"/>
                    <a:lumOff val="25000"/>
                  </a:schemeClr>
                </a:solidFill>
                <a:highlight>
                  <a:srgbClr val="FFFF00"/>
                </a:highlight>
                <a:ea typeface="Verdana" panose="020B0604030504040204" pitchFamily="34" charset="0"/>
              </a:rPr>
              <a:t>beschrijving van begeleidingstraject</a:t>
            </a:r>
          </a:p>
          <a:p>
            <a:pPr marL="285750" indent="-285750">
              <a:buClr>
                <a:srgbClr val="E20031"/>
              </a:buClr>
              <a:buFont typeface="Arial" panose="020B0604020202020204" pitchFamily="34" charset="0"/>
              <a:buChar char="•"/>
            </a:pPr>
            <a:r>
              <a:rPr lang="nl-NL" sz="2000" dirty="0">
                <a:solidFill>
                  <a:schemeClr val="tx1">
                    <a:lumMod val="75000"/>
                    <a:lumOff val="25000"/>
                  </a:schemeClr>
                </a:solidFill>
                <a:highlight>
                  <a:srgbClr val="FFFF00"/>
                </a:highlight>
                <a:ea typeface="Verdana" panose="020B0604030504040204" pitchFamily="34" charset="0"/>
              </a:rPr>
              <a:t>duur traject</a:t>
            </a:r>
          </a:p>
          <a:p>
            <a:pPr marL="285750" indent="-285750">
              <a:buClr>
                <a:srgbClr val="E20031"/>
              </a:buClr>
              <a:buFont typeface="Arial" panose="020B0604020202020204" pitchFamily="34" charset="0"/>
              <a:buChar char="•"/>
            </a:pPr>
            <a:r>
              <a:rPr lang="nl-NL" sz="2000" dirty="0">
                <a:solidFill>
                  <a:schemeClr val="tx1">
                    <a:lumMod val="75000"/>
                    <a:lumOff val="25000"/>
                  </a:schemeClr>
                </a:solidFill>
                <a:highlight>
                  <a:srgbClr val="FFFF00"/>
                </a:highlight>
                <a:ea typeface="Verdana" panose="020B0604030504040204" pitchFamily="34" charset="0"/>
              </a:rPr>
              <a:t>werkwijze bij warm verwijzen</a:t>
            </a:r>
          </a:p>
          <a:p>
            <a:pPr marL="285750" indent="-285750">
              <a:buClr>
                <a:srgbClr val="E20031"/>
              </a:buClr>
              <a:buFont typeface="Arial" panose="020B0604020202020204" pitchFamily="34" charset="0"/>
              <a:buChar char="•"/>
            </a:pPr>
            <a:r>
              <a:rPr lang="nl-NL" sz="2000" dirty="0">
                <a:solidFill>
                  <a:schemeClr val="tx1">
                    <a:lumMod val="75000"/>
                    <a:lumOff val="25000"/>
                  </a:schemeClr>
                </a:solidFill>
                <a:highlight>
                  <a:srgbClr val="FFFF00"/>
                </a:highlight>
                <a:ea typeface="Verdana" panose="020B0604030504040204" pitchFamily="34" charset="0"/>
              </a:rPr>
              <a:t>vergoeding door zorgverzekeraar</a:t>
            </a:r>
          </a:p>
          <a:p>
            <a:pPr marL="342900" indent="-342900">
              <a:buClr>
                <a:srgbClr val="00AFD3"/>
              </a:buClr>
              <a:buFont typeface="Arial" panose="020B0604020202020204" pitchFamily="34" charset="0"/>
              <a:buChar char="•"/>
            </a:pPr>
            <a:endParaRPr lang="nl-NL" sz="2000" dirty="0">
              <a:solidFill>
                <a:schemeClr val="tx1">
                  <a:lumMod val="75000"/>
                  <a:lumOff val="25000"/>
                </a:schemeClr>
              </a:solidFill>
              <a:ea typeface="Verdana" panose="020B0604030504040204" pitchFamily="34" charset="0"/>
            </a:endParaRPr>
          </a:p>
          <a:p>
            <a:pPr marL="342900" indent="-342900">
              <a:buClr>
                <a:srgbClr val="00AFD3"/>
              </a:buClr>
              <a:buFont typeface="Arial" panose="020B0604020202020204" pitchFamily="34" charset="0"/>
              <a:buChar char="•"/>
            </a:pPr>
            <a:endParaRPr lang="nl-NL" sz="2000" dirty="0">
              <a:solidFill>
                <a:schemeClr val="tx1">
                  <a:lumMod val="75000"/>
                  <a:lumOff val="25000"/>
                </a:schemeClr>
              </a:solidFill>
              <a:ea typeface="Verdana" panose="020B0604030504040204" pitchFamily="34" charset="0"/>
            </a:endParaRPr>
          </a:p>
          <a:p>
            <a:pPr>
              <a:buClr>
                <a:srgbClr val="00AFD3"/>
              </a:buClr>
            </a:pPr>
            <a:r>
              <a:rPr lang="nl-NL" sz="2000" dirty="0">
                <a:solidFill>
                  <a:schemeClr val="tx1">
                    <a:lumMod val="75000"/>
                    <a:lumOff val="25000"/>
                  </a:schemeClr>
                </a:solidFill>
                <a:highlight>
                  <a:srgbClr val="FFFF00"/>
                </a:highlight>
                <a:ea typeface="Verdana" panose="020B0604030504040204" pitchFamily="34" charset="0"/>
                <a:cs typeface="Arial" panose="020B0604020202020204" pitchFamily="34" charset="0"/>
              </a:rPr>
              <a:t>Zie de volgende slide voor een voorbeeld.</a:t>
            </a:r>
          </a:p>
          <a:p>
            <a:pPr marL="342900" indent="-342900">
              <a:buClr>
                <a:srgbClr val="00AFD3"/>
              </a:buClr>
              <a:buFont typeface="Arial" panose="020B0604020202020204" pitchFamily="34" charset="0"/>
              <a:buChar char="•"/>
            </a:pPr>
            <a:endParaRPr lang="nl-NL" sz="1800" i="1" dirty="0">
              <a:solidFill>
                <a:schemeClr val="tx2"/>
              </a:solidFill>
              <a:highlight>
                <a:srgbClr val="FFFF00"/>
              </a:highlight>
              <a:latin typeface="Verdana" panose="020B0604030504040204" pitchFamily="34" charset="0"/>
              <a:ea typeface="Verdana" panose="020B0604030504040204" pitchFamily="34" charset="0"/>
              <a:cs typeface="Arial" panose="020B0604020202020204" pitchFamily="34" charset="0"/>
            </a:endParaRPr>
          </a:p>
          <a:p>
            <a:pPr marL="342900" indent="-342900">
              <a:buClr>
                <a:srgbClr val="00AFD3"/>
              </a:buClr>
              <a:buFont typeface="Arial" panose="020B0604020202020204" pitchFamily="34" charset="0"/>
              <a:buChar char="•"/>
            </a:pPr>
            <a:endParaRPr lang="nl-NL" sz="1800" dirty="0">
              <a:highlight>
                <a:srgbClr val="FFFF00"/>
              </a:highlight>
              <a:latin typeface="Verdana" panose="020B0604030504040204" pitchFamily="34" charset="0"/>
              <a:ea typeface="Verdana" panose="020B0604030504040204" pitchFamily="34" charset="0"/>
              <a:cs typeface="Arial" panose="020B0604020202020204" pitchFamily="34" charset="0"/>
            </a:endParaRPr>
          </a:p>
        </p:txBody>
      </p:sp>
      <p:sp>
        <p:nvSpPr>
          <p:cNvPr id="3" name="TextBox 5">
            <a:extLst>
              <a:ext uri="{FF2B5EF4-FFF2-40B4-BE49-F238E27FC236}">
                <a16:creationId xmlns:a16="http://schemas.microsoft.com/office/drawing/2014/main" id="{BB17CBFB-ACDE-F972-0CC1-20B4B7EBBD24}"/>
              </a:ext>
            </a:extLst>
          </p:cNvPr>
          <p:cNvSpPr txBox="1"/>
          <p:nvPr/>
        </p:nvSpPr>
        <p:spPr>
          <a:xfrm>
            <a:off x="838200" y="622298"/>
            <a:ext cx="9137128" cy="707886"/>
          </a:xfrm>
          <a:prstGeom prst="rect">
            <a:avLst/>
          </a:prstGeom>
          <a:noFill/>
        </p:spPr>
        <p:txBody>
          <a:bodyPr wrap="square" rtlCol="0">
            <a:spAutoFit/>
          </a:bodyPr>
          <a:lstStyle/>
          <a:p>
            <a:r>
              <a:rPr lang="nl-NL" sz="4000" b="1" dirty="0">
                <a:solidFill>
                  <a:schemeClr val="accent1">
                    <a:lumMod val="50000"/>
                  </a:schemeClr>
                </a:solidFill>
                <a:highlight>
                  <a:srgbClr val="FFFF00"/>
                </a:highlight>
              </a:rPr>
              <a:t>Aanvullende informatie</a:t>
            </a:r>
          </a:p>
        </p:txBody>
      </p:sp>
    </p:spTree>
    <p:extLst>
      <p:ext uri="{BB962C8B-B14F-4D97-AF65-F5344CB8AC3E}">
        <p14:creationId xmlns:p14="http://schemas.microsoft.com/office/powerpoint/2010/main" val="110695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FDC85CE3-4043-7AFB-FADE-C2984EB16B47}"/>
              </a:ext>
            </a:extLst>
          </p:cNvPr>
          <p:cNvSpPr txBox="1">
            <a:spLocks/>
          </p:cNvSpPr>
          <p:nvPr/>
        </p:nvSpPr>
        <p:spPr>
          <a:xfrm>
            <a:off x="615129" y="1207636"/>
            <a:ext cx="11269870" cy="433805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br>
              <a:rPr lang="nl-NL" sz="2000" dirty="0">
                <a:latin typeface="+mn-lt"/>
                <a:ea typeface="Verdana" panose="020B0604030504040204" pitchFamily="34" charset="0"/>
              </a:rPr>
            </a:br>
            <a:endParaRPr lang="nl-NL" sz="2000" dirty="0">
              <a:latin typeface="+mn-lt"/>
              <a:ea typeface="Verdana" panose="020B0604030504040204" pitchFamily="34" charset="0"/>
            </a:endParaRPr>
          </a:p>
          <a:p>
            <a:r>
              <a:rPr lang="nl-NL" sz="2000" dirty="0">
                <a:solidFill>
                  <a:srgbClr val="000000"/>
                </a:solidFill>
                <a:highlight>
                  <a:srgbClr val="FFFF00"/>
                </a:highlight>
                <a:latin typeface="+mn-lt"/>
                <a:ea typeface="Verdana" panose="020B0604030504040204" pitchFamily="34" charset="0"/>
              </a:rPr>
              <a:t>2-delig begeleidingstraject, duur 1 jaar:</a:t>
            </a:r>
            <a:br>
              <a:rPr lang="nl-NL" sz="2000" dirty="0">
                <a:solidFill>
                  <a:srgbClr val="000000"/>
                </a:solidFill>
                <a:highlight>
                  <a:srgbClr val="FFFF00"/>
                </a:highlight>
                <a:latin typeface="+mn-lt"/>
                <a:ea typeface="Verdana" panose="020B0604030504040204" pitchFamily="34" charset="0"/>
              </a:rPr>
            </a:br>
            <a:br>
              <a:rPr lang="nl-NL" sz="2000" dirty="0">
                <a:solidFill>
                  <a:srgbClr val="000000"/>
                </a:solidFill>
                <a:highlight>
                  <a:srgbClr val="FFFF00"/>
                </a:highlight>
                <a:latin typeface="+mn-lt"/>
                <a:ea typeface="Verdana" panose="020B0604030504040204" pitchFamily="34" charset="0"/>
              </a:rPr>
            </a:br>
            <a:r>
              <a:rPr lang="nl-NL" sz="2000" u="sng" dirty="0">
                <a:solidFill>
                  <a:srgbClr val="000000"/>
                </a:solidFill>
                <a:highlight>
                  <a:srgbClr val="FFFF00"/>
                </a:highlight>
                <a:latin typeface="+mn-lt"/>
                <a:ea typeface="Verdana" panose="020B0604030504040204" pitchFamily="34" charset="0"/>
              </a:rPr>
              <a:t>1</a:t>
            </a:r>
            <a:r>
              <a:rPr lang="nl-NL" sz="2000" u="sng" baseline="30000" dirty="0">
                <a:solidFill>
                  <a:srgbClr val="000000"/>
                </a:solidFill>
                <a:highlight>
                  <a:srgbClr val="FFFF00"/>
                </a:highlight>
                <a:latin typeface="+mn-lt"/>
                <a:ea typeface="Verdana" panose="020B0604030504040204" pitchFamily="34" charset="0"/>
              </a:rPr>
              <a:t>e</a:t>
            </a:r>
            <a:r>
              <a:rPr lang="nl-NL" sz="2000" u="sng" dirty="0">
                <a:solidFill>
                  <a:srgbClr val="000000"/>
                </a:solidFill>
                <a:highlight>
                  <a:srgbClr val="FFFF00"/>
                </a:highlight>
                <a:latin typeface="+mn-lt"/>
                <a:ea typeface="Verdana" panose="020B0604030504040204" pitchFamily="34" charset="0"/>
              </a:rPr>
              <a:t> fase = Stopfase</a:t>
            </a:r>
            <a:br>
              <a:rPr lang="nl-NL" sz="2000" dirty="0">
                <a:solidFill>
                  <a:srgbClr val="000000"/>
                </a:solidFill>
                <a:highlight>
                  <a:srgbClr val="FFFF00"/>
                </a:highlight>
                <a:latin typeface="+mn-lt"/>
                <a:ea typeface="Verdana" panose="020B0604030504040204" pitchFamily="34" charset="0"/>
              </a:rPr>
            </a:br>
            <a:r>
              <a:rPr lang="nl-NL" sz="2000" dirty="0">
                <a:solidFill>
                  <a:srgbClr val="000000"/>
                </a:solidFill>
                <a:highlight>
                  <a:srgbClr val="FFFF00"/>
                </a:highlight>
                <a:latin typeface="+mn-lt"/>
                <a:ea typeface="Verdana" panose="020B0604030504040204" pitchFamily="34" charset="0"/>
              </a:rPr>
              <a:t>- Individuele begeleiding van een longverpleegkundige bestaande uit 2 a 3 gesprekken.</a:t>
            </a:r>
            <a:br>
              <a:rPr lang="nl-NL" sz="2000" dirty="0">
                <a:solidFill>
                  <a:srgbClr val="000000"/>
                </a:solidFill>
                <a:highlight>
                  <a:srgbClr val="FFFF00"/>
                </a:highlight>
                <a:latin typeface="+mn-lt"/>
                <a:ea typeface="Verdana" panose="020B0604030504040204" pitchFamily="34" charset="0"/>
              </a:rPr>
            </a:br>
            <a:br>
              <a:rPr lang="nl-NL" sz="2000" dirty="0">
                <a:solidFill>
                  <a:srgbClr val="000000"/>
                </a:solidFill>
                <a:highlight>
                  <a:srgbClr val="FFFF00"/>
                </a:highlight>
                <a:latin typeface="+mn-lt"/>
                <a:ea typeface="Verdana" panose="020B0604030504040204" pitchFamily="34" charset="0"/>
              </a:rPr>
            </a:br>
            <a:r>
              <a:rPr lang="nl-NL" sz="2000" u="sng" dirty="0">
                <a:solidFill>
                  <a:srgbClr val="000000"/>
                </a:solidFill>
                <a:highlight>
                  <a:srgbClr val="FFFF00"/>
                </a:highlight>
                <a:latin typeface="+mn-lt"/>
                <a:ea typeface="Verdana" panose="020B0604030504040204" pitchFamily="34" charset="0"/>
              </a:rPr>
              <a:t>2</a:t>
            </a:r>
            <a:r>
              <a:rPr lang="nl-NL" sz="2000" u="sng" baseline="30000" dirty="0">
                <a:solidFill>
                  <a:srgbClr val="000000"/>
                </a:solidFill>
                <a:highlight>
                  <a:srgbClr val="FFFF00"/>
                </a:highlight>
                <a:latin typeface="+mn-lt"/>
                <a:ea typeface="Verdana" panose="020B0604030504040204" pitchFamily="34" charset="0"/>
              </a:rPr>
              <a:t>e</a:t>
            </a:r>
            <a:r>
              <a:rPr lang="nl-NL" sz="2000" u="sng" dirty="0">
                <a:solidFill>
                  <a:srgbClr val="000000"/>
                </a:solidFill>
                <a:highlight>
                  <a:srgbClr val="FFFF00"/>
                </a:highlight>
                <a:latin typeface="+mn-lt"/>
                <a:ea typeface="Verdana" panose="020B0604030504040204" pitchFamily="34" charset="0"/>
              </a:rPr>
              <a:t> fase = Volhoudfase </a:t>
            </a:r>
            <a:br>
              <a:rPr lang="nl-NL" sz="2000" dirty="0">
                <a:solidFill>
                  <a:srgbClr val="000000"/>
                </a:solidFill>
                <a:highlight>
                  <a:srgbClr val="FFFF00"/>
                </a:highlight>
                <a:latin typeface="+mn-lt"/>
                <a:ea typeface="Verdana" panose="020B0604030504040204" pitchFamily="34" charset="0"/>
              </a:rPr>
            </a:br>
            <a:r>
              <a:rPr lang="nl-NL" sz="2000" dirty="0">
                <a:solidFill>
                  <a:srgbClr val="000000"/>
                </a:solidFill>
                <a:highlight>
                  <a:srgbClr val="FFFF00"/>
                </a:highlight>
                <a:latin typeface="+mn-lt"/>
                <a:ea typeface="Verdana" panose="020B0604030504040204" pitchFamily="34" charset="0"/>
              </a:rPr>
              <a:t>- Groepsbijeenkomsten om de 6-7 weken.</a:t>
            </a:r>
            <a:br>
              <a:rPr lang="nl-NL" sz="2000" dirty="0">
                <a:solidFill>
                  <a:srgbClr val="000000"/>
                </a:solidFill>
                <a:highlight>
                  <a:srgbClr val="FFFF00"/>
                </a:highlight>
                <a:latin typeface="+mn-lt"/>
                <a:ea typeface="Verdana" panose="020B0604030504040204" pitchFamily="34" charset="0"/>
              </a:rPr>
            </a:br>
            <a:r>
              <a:rPr lang="nl-NL" sz="2000" dirty="0">
                <a:solidFill>
                  <a:srgbClr val="000000"/>
                </a:solidFill>
                <a:highlight>
                  <a:srgbClr val="FFFF00"/>
                </a:highlight>
                <a:latin typeface="+mn-lt"/>
                <a:ea typeface="Verdana" panose="020B0604030504040204" pitchFamily="34" charset="0"/>
              </a:rPr>
              <a:t>- Doel: leren omgaan met ontwenningsverschijnselen en verleidelijke situaties; behouden en versterken van motivatie en zelfvertrouwen.</a:t>
            </a:r>
            <a:br>
              <a:rPr lang="nl-NL" sz="2000" dirty="0">
                <a:solidFill>
                  <a:srgbClr val="000000"/>
                </a:solidFill>
                <a:highlight>
                  <a:srgbClr val="FFFF00"/>
                </a:highlight>
                <a:latin typeface="+mn-lt"/>
                <a:ea typeface="Verdana" panose="020B0604030504040204" pitchFamily="34" charset="0"/>
              </a:rPr>
            </a:br>
            <a:br>
              <a:rPr lang="nl-NL" sz="2000" dirty="0">
                <a:solidFill>
                  <a:srgbClr val="000000"/>
                </a:solidFill>
                <a:highlight>
                  <a:srgbClr val="FFFF00"/>
                </a:highlight>
                <a:latin typeface="+mn-lt"/>
                <a:ea typeface="Verdana" panose="020B0604030504040204" pitchFamily="34" charset="0"/>
              </a:rPr>
            </a:br>
            <a:r>
              <a:rPr lang="nl-NL" sz="2000" dirty="0">
                <a:solidFill>
                  <a:srgbClr val="000000"/>
                </a:solidFill>
                <a:highlight>
                  <a:srgbClr val="FFFF00"/>
                </a:highlight>
                <a:latin typeface="+mn-lt"/>
                <a:ea typeface="Verdana" panose="020B0604030504040204" pitchFamily="34" charset="0"/>
              </a:rPr>
              <a:t>- Warm verwijzen via ZorgDomein</a:t>
            </a:r>
          </a:p>
          <a:p>
            <a:endParaRPr lang="nl-NL" sz="2000" dirty="0">
              <a:solidFill>
                <a:srgbClr val="000000"/>
              </a:solidFill>
              <a:highlight>
                <a:srgbClr val="FFFF00"/>
              </a:highlight>
              <a:latin typeface="+mn-lt"/>
              <a:ea typeface="Verdana" panose="020B0604030504040204" pitchFamily="34" charset="0"/>
            </a:endParaRPr>
          </a:p>
          <a:p>
            <a:r>
              <a:rPr lang="nl-NL" sz="2000" dirty="0">
                <a:solidFill>
                  <a:srgbClr val="000000"/>
                </a:solidFill>
                <a:highlight>
                  <a:srgbClr val="FFFF00"/>
                </a:highlight>
                <a:latin typeface="+mn-lt"/>
                <a:ea typeface="Verdana" panose="020B0604030504040204" pitchFamily="34" charset="0"/>
              </a:rPr>
              <a:t>- In de meeste gevallen volledig vergoed door zorgverzekeraar, wel eigen risico.</a:t>
            </a:r>
            <a:endParaRPr lang="nl-NL" sz="2000" dirty="0">
              <a:highlight>
                <a:srgbClr val="FFFF00"/>
              </a:highlight>
              <a:latin typeface="+mn-lt"/>
            </a:endParaRPr>
          </a:p>
        </p:txBody>
      </p:sp>
      <p:sp>
        <p:nvSpPr>
          <p:cNvPr id="2" name="TextBox 5">
            <a:extLst>
              <a:ext uri="{FF2B5EF4-FFF2-40B4-BE49-F238E27FC236}">
                <a16:creationId xmlns:a16="http://schemas.microsoft.com/office/drawing/2014/main" id="{E5BABC06-D99D-4F69-BE51-4AC458FE6A01}"/>
              </a:ext>
            </a:extLst>
          </p:cNvPr>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highlight>
                  <a:srgbClr val="FFFF00"/>
                </a:highlight>
              </a:rPr>
              <a:t>Voorbeeld: ziekenhuis rookstoppoli</a:t>
            </a:r>
          </a:p>
        </p:txBody>
      </p:sp>
    </p:spTree>
    <p:extLst>
      <p:ext uri="{BB962C8B-B14F-4D97-AF65-F5344CB8AC3E}">
        <p14:creationId xmlns:p14="http://schemas.microsoft.com/office/powerpoint/2010/main" val="2100233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85160" y="3276600"/>
            <a:ext cx="5867400" cy="1447800"/>
          </a:xfrm>
          <a:prstGeom prst="rect">
            <a:avLst/>
          </a:prstGeom>
          <a:noFill/>
        </p:spPr>
        <p:txBody>
          <a:bodyPr wrap="square" rtlCol="0">
            <a:spAutoFit/>
          </a:bodyPr>
          <a:lstStyle/>
          <a:p>
            <a:endParaRPr lang="nl-NL" dirty="0"/>
          </a:p>
        </p:txBody>
      </p:sp>
      <p:sp>
        <p:nvSpPr>
          <p:cNvPr id="4" name="TextBox 3"/>
          <p:cNvSpPr txBox="1"/>
          <p:nvPr/>
        </p:nvSpPr>
        <p:spPr>
          <a:xfrm>
            <a:off x="831805" y="1800551"/>
            <a:ext cx="10645046" cy="3416320"/>
          </a:xfrm>
          <a:prstGeom prst="rect">
            <a:avLst/>
          </a:prstGeom>
          <a:noFill/>
        </p:spPr>
        <p:txBody>
          <a:bodyPr wrap="square" rtlCol="0">
            <a:spAutoFit/>
          </a:bodyPr>
          <a:lstStyle/>
          <a:p>
            <a:pPr lvl="0"/>
            <a:r>
              <a:rPr lang="nl-NL" sz="2800" dirty="0">
                <a:highlight>
                  <a:srgbClr val="FFFF00"/>
                </a:highlight>
              </a:rPr>
              <a:t>Beschrijf hier:</a:t>
            </a:r>
          </a:p>
          <a:p>
            <a:pPr lvl="0"/>
            <a:r>
              <a:rPr lang="nl-NL" sz="2800" dirty="0">
                <a:highlight>
                  <a:srgbClr val="FFFF00"/>
                </a:highlight>
              </a:rPr>
              <a:t>- Welke professionals geven het VBA+?</a:t>
            </a:r>
          </a:p>
          <a:p>
            <a:pPr lvl="0"/>
            <a:r>
              <a:rPr lang="nl-NL" sz="2800" dirty="0">
                <a:highlight>
                  <a:srgbClr val="FFFF00"/>
                </a:highlight>
              </a:rPr>
              <a:t>- Wanneer wordt het VBA+ gegeven? (bijv. bij ieder contact met patiënt/cliënt)</a:t>
            </a:r>
          </a:p>
          <a:p>
            <a:pPr lvl="0"/>
            <a:r>
              <a:rPr lang="nl-NL" sz="2800" dirty="0">
                <a:highlight>
                  <a:srgbClr val="FFFF00"/>
                </a:highlight>
              </a:rPr>
              <a:t>- Is het de bedoeling dat professionals het toepassen van het VBA+ registreren?</a:t>
            </a:r>
          </a:p>
          <a:p>
            <a:pPr lvl="0"/>
            <a:br>
              <a:rPr lang="nl-NL" sz="2800" dirty="0"/>
            </a:br>
            <a:endParaRPr lang="nl-NL" sz="2000" dirty="0"/>
          </a:p>
        </p:txBody>
      </p:sp>
      <p:sp>
        <p:nvSpPr>
          <p:cNvPr id="5" name="TextBox 4"/>
          <p:cNvSpPr txBox="1"/>
          <p:nvPr/>
        </p:nvSpPr>
        <p:spPr>
          <a:xfrm>
            <a:off x="841232" y="693909"/>
            <a:ext cx="9137128" cy="707886"/>
          </a:xfrm>
          <a:prstGeom prst="rect">
            <a:avLst/>
          </a:prstGeom>
          <a:noFill/>
        </p:spPr>
        <p:txBody>
          <a:bodyPr wrap="square" rtlCol="0">
            <a:spAutoFit/>
          </a:bodyPr>
          <a:lstStyle/>
          <a:p>
            <a:r>
              <a:rPr lang="nl-NL" sz="4000" b="1" dirty="0">
                <a:solidFill>
                  <a:schemeClr val="accent1">
                    <a:lumMod val="50000"/>
                  </a:schemeClr>
                </a:solidFill>
              </a:rPr>
              <a:t>Toepassen van VBA+</a:t>
            </a:r>
          </a:p>
        </p:txBody>
      </p:sp>
    </p:spTree>
    <p:extLst>
      <p:ext uri="{BB962C8B-B14F-4D97-AF65-F5344CB8AC3E}">
        <p14:creationId xmlns:p14="http://schemas.microsoft.com/office/powerpoint/2010/main" val="1278937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F0E153-D908-57A7-FBDD-E330C46913AA}"/>
              </a:ext>
            </a:extLst>
          </p:cNvPr>
          <p:cNvSpPr>
            <a:spLocks noGrp="1"/>
          </p:cNvSpPr>
          <p:nvPr>
            <p:ph type="title"/>
          </p:nvPr>
        </p:nvSpPr>
        <p:spPr/>
        <p:txBody>
          <a:bodyPr>
            <a:normAutofit/>
          </a:bodyPr>
          <a:lstStyle/>
          <a:p>
            <a:r>
              <a:rPr lang="nl-NL" sz="4000" b="1" dirty="0">
                <a:solidFill>
                  <a:schemeClr val="accent1">
                    <a:lumMod val="50000"/>
                  </a:schemeClr>
                </a:solidFill>
              </a:rPr>
              <a:t>Registratie van rookstatus </a:t>
            </a:r>
            <a:r>
              <a:rPr lang="nl-NL" sz="4000" b="1" dirty="0">
                <a:solidFill>
                  <a:schemeClr val="accent1">
                    <a:lumMod val="50000"/>
                  </a:schemeClr>
                </a:solidFill>
                <a:highlight>
                  <a:srgbClr val="FFFF00"/>
                </a:highlight>
              </a:rPr>
              <a:t>en VBA+</a:t>
            </a:r>
          </a:p>
        </p:txBody>
      </p:sp>
      <p:sp>
        <p:nvSpPr>
          <p:cNvPr id="3" name="Tijdelijke aanduiding voor inhoud 2">
            <a:extLst>
              <a:ext uri="{FF2B5EF4-FFF2-40B4-BE49-F238E27FC236}">
                <a16:creationId xmlns:a16="http://schemas.microsoft.com/office/drawing/2014/main" id="{32EE0290-2843-E634-5B7C-DE70AFC21A0A}"/>
              </a:ext>
            </a:extLst>
          </p:cNvPr>
          <p:cNvSpPr>
            <a:spLocks noGrp="1"/>
          </p:cNvSpPr>
          <p:nvPr>
            <p:ph idx="1"/>
          </p:nvPr>
        </p:nvSpPr>
        <p:spPr/>
        <p:txBody>
          <a:bodyPr/>
          <a:lstStyle/>
          <a:p>
            <a:r>
              <a:rPr lang="nl-NL" sz="1800" dirty="0">
                <a:effectLst/>
                <a:latin typeface="Calibri" panose="020F0502020204030204" pitchFamily="34" charset="0"/>
                <a:ea typeface="Times New Roman" panose="02020603050405020304" pitchFamily="18" charset="0"/>
              </a:rPr>
              <a:t>Belangrijk om de rookstatus te registreren in het registratiesysteem </a:t>
            </a:r>
            <a:r>
              <a:rPr lang="nl-NL" sz="1800" dirty="0">
                <a:effectLst/>
                <a:highlight>
                  <a:srgbClr val="FFFF00"/>
                </a:highlight>
                <a:latin typeface="Calibri" panose="020F0502020204030204" pitchFamily="34" charset="0"/>
                <a:ea typeface="Times New Roman" panose="02020603050405020304" pitchFamily="18" charset="0"/>
              </a:rPr>
              <a:t>[Vul hier gebruikt systeem in]</a:t>
            </a:r>
          </a:p>
          <a:p>
            <a:r>
              <a:rPr lang="nl-NL" sz="1800" dirty="0">
                <a:effectLst/>
                <a:highlight>
                  <a:srgbClr val="FFFF00"/>
                </a:highlight>
                <a:latin typeface="Calibri" panose="020F0502020204030204" pitchFamily="34" charset="0"/>
                <a:ea typeface="Times New Roman" panose="02020603050405020304" pitchFamily="18" charset="0"/>
              </a:rPr>
              <a:t>HIS: Registreer een (gestopte) roker met ICPC-code P17 als meetwaarde</a:t>
            </a:r>
          </a:p>
          <a:p>
            <a:r>
              <a:rPr lang="nl-NL" sz="1800" dirty="0">
                <a:highlight>
                  <a:srgbClr val="FFFF00"/>
                </a:highlight>
                <a:latin typeface="Calibri" panose="020F0502020204030204" pitchFamily="34" charset="0"/>
                <a:ea typeface="Calibri" panose="020F0502020204030204" pitchFamily="34" charset="0"/>
              </a:rPr>
              <a:t>EPD (EPIC/HIX): Registreer onder </a:t>
            </a:r>
            <a:r>
              <a:rPr lang="nl-NL" sz="1800" i="1" dirty="0">
                <a:highlight>
                  <a:srgbClr val="FFFF00"/>
                </a:highlight>
                <a:latin typeface="Calibri" panose="020F0502020204030204" pitchFamily="34" charset="0"/>
                <a:ea typeface="Calibri" panose="020F0502020204030204" pitchFamily="34" charset="0"/>
              </a:rPr>
              <a:t>intoxicatie</a:t>
            </a:r>
          </a:p>
          <a:p>
            <a:r>
              <a:rPr lang="nl-NL" sz="1800" dirty="0">
                <a:effectLst/>
                <a:highlight>
                  <a:srgbClr val="FFFF00"/>
                </a:highlight>
                <a:latin typeface="Calibri" panose="020F0502020204030204" pitchFamily="34" charset="0"/>
                <a:ea typeface="Calibri" panose="020F0502020204030204" pitchFamily="34" charset="0"/>
              </a:rPr>
              <a:t>Indien van toepassing: Aanpassingen </a:t>
            </a:r>
            <a:r>
              <a:rPr lang="nl-NL" sz="1800" dirty="0">
                <a:highlight>
                  <a:srgbClr val="FFFF00"/>
                </a:highlight>
                <a:latin typeface="Calibri" panose="020F0502020204030204" pitchFamily="34" charset="0"/>
                <a:ea typeface="Calibri" panose="020F0502020204030204" pitchFamily="34" charset="0"/>
              </a:rPr>
              <a:t>gemaakt in registratiesysteem zodat VBA+ geregistreerd kan worden</a:t>
            </a:r>
          </a:p>
          <a:p>
            <a:pPr lvl="1"/>
            <a:r>
              <a:rPr lang="nl-NL" sz="1800" dirty="0">
                <a:highlight>
                  <a:srgbClr val="FFFF00"/>
                </a:highlight>
                <a:latin typeface="Calibri" panose="020F0502020204030204" pitchFamily="34" charset="0"/>
                <a:ea typeface="Calibri" panose="020F0502020204030204" pitchFamily="34" charset="0"/>
              </a:rPr>
              <a:t>1. Of iemand rookt</a:t>
            </a:r>
          </a:p>
          <a:p>
            <a:pPr lvl="1"/>
            <a:r>
              <a:rPr lang="nl-NL" sz="1800" dirty="0">
                <a:highlight>
                  <a:srgbClr val="FFFF00"/>
                </a:highlight>
                <a:latin typeface="Calibri" panose="020F0502020204030204" pitchFamily="34" charset="0"/>
                <a:ea typeface="Calibri" panose="020F0502020204030204" pitchFamily="34" charset="0"/>
              </a:rPr>
              <a:t>2. Of iemand interesse heeft in begeleiding, twijfelt over stoppen, of niet wil stoppen</a:t>
            </a:r>
          </a:p>
          <a:p>
            <a:pPr lvl="1"/>
            <a:r>
              <a:rPr lang="nl-NL" sz="1800" dirty="0">
                <a:highlight>
                  <a:srgbClr val="FFFF00"/>
                </a:highlight>
                <a:latin typeface="Calibri" panose="020F0502020204030204" pitchFamily="34" charset="0"/>
                <a:ea typeface="Calibri" panose="020F0502020204030204" pitchFamily="34" charset="0"/>
              </a:rPr>
              <a:t>3. Indien interesse of twijfel: of de persoon warm doorverwezen is</a:t>
            </a:r>
          </a:p>
          <a:p>
            <a:r>
              <a:rPr lang="nl-NL" sz="1800" dirty="0">
                <a:highlight>
                  <a:srgbClr val="FFFF00"/>
                </a:highlight>
                <a:latin typeface="Calibri" panose="020F0502020204030204" pitchFamily="34" charset="0"/>
                <a:ea typeface="Calibri" panose="020F0502020204030204" pitchFamily="34" charset="0"/>
              </a:rPr>
              <a:t>Indien van toepassing: Mogelijkheden automatische verwijsknop</a:t>
            </a:r>
            <a:endParaRPr lang="nl-NL" sz="1800" dirty="0">
              <a:effectLst/>
              <a:highlight>
                <a:srgbClr val="FFFF00"/>
              </a:highligh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958729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85160" y="3276600"/>
            <a:ext cx="5867400" cy="1447800"/>
          </a:xfrm>
          <a:prstGeom prst="rect">
            <a:avLst/>
          </a:prstGeom>
          <a:noFill/>
        </p:spPr>
        <p:txBody>
          <a:bodyPr wrap="square" rtlCol="0">
            <a:spAutoFit/>
          </a:bodyPr>
          <a:lstStyle/>
          <a:p>
            <a:endParaRPr lang="nl-NL" dirty="0"/>
          </a:p>
        </p:txBody>
      </p:sp>
      <p:sp>
        <p:nvSpPr>
          <p:cNvPr id="4" name="TextBox 3"/>
          <p:cNvSpPr txBox="1"/>
          <p:nvPr/>
        </p:nvSpPr>
        <p:spPr>
          <a:xfrm>
            <a:off x="796337" y="1134181"/>
            <a:ext cx="10645046" cy="3108543"/>
          </a:xfrm>
          <a:prstGeom prst="rect">
            <a:avLst/>
          </a:prstGeom>
          <a:noFill/>
        </p:spPr>
        <p:txBody>
          <a:bodyPr wrap="square" rtlCol="0">
            <a:spAutoFit/>
          </a:bodyPr>
          <a:lstStyle/>
          <a:p>
            <a:pPr marL="342900" lvl="0" indent="-342900">
              <a:buFont typeface="Arial" panose="020B0604020202020204" pitchFamily="34" charset="0"/>
              <a:buChar char="•"/>
            </a:pPr>
            <a:r>
              <a:rPr lang="nl-NL" sz="2800" dirty="0">
                <a:highlight>
                  <a:srgbClr val="FFFF00"/>
                </a:highlight>
              </a:rPr>
              <a:t>Naslagwerk: </a:t>
            </a:r>
          </a:p>
          <a:p>
            <a:pPr marL="800100" lvl="1" indent="-342900">
              <a:buFont typeface="Courier New" panose="02070309020205020404" pitchFamily="49" charset="0"/>
              <a:buChar char="o"/>
            </a:pPr>
            <a:r>
              <a:rPr lang="nl-NL" sz="2800" dirty="0" err="1">
                <a:highlight>
                  <a:srgbClr val="FFFF00"/>
                </a:highlight>
              </a:rPr>
              <a:t>Powerpoint</a:t>
            </a:r>
            <a:r>
              <a:rPr lang="nl-NL" sz="2800" dirty="0">
                <a:highlight>
                  <a:srgbClr val="FFFF00"/>
                </a:highlight>
              </a:rPr>
              <a:t> deze scholing  </a:t>
            </a:r>
          </a:p>
          <a:p>
            <a:pPr marL="346075" lvl="1" indent="-346075">
              <a:buFont typeface="Arial" panose="020B0604020202020204" pitchFamily="34" charset="0"/>
              <a:buChar char="•"/>
            </a:pPr>
            <a:r>
              <a:rPr lang="nl-NL" sz="2800" dirty="0">
                <a:highlight>
                  <a:srgbClr val="FFFF00"/>
                </a:highlight>
              </a:rPr>
              <a:t> Materialen</a:t>
            </a:r>
          </a:p>
          <a:p>
            <a:pPr marL="800100" lvl="1" indent="-342900">
              <a:buFont typeface="Courier New" panose="02070309020205020404" pitchFamily="49" charset="0"/>
              <a:buChar char="o"/>
            </a:pPr>
            <a:r>
              <a:rPr lang="nl-NL" sz="2800" dirty="0">
                <a:highlight>
                  <a:srgbClr val="FFFF00"/>
                </a:highlight>
              </a:rPr>
              <a:t>VBA+ zakkaartje</a:t>
            </a:r>
          </a:p>
          <a:p>
            <a:pPr marL="800100" lvl="1" indent="-342900">
              <a:buFont typeface="Courier New" panose="02070309020205020404" pitchFamily="49" charset="0"/>
              <a:buChar char="o"/>
            </a:pPr>
            <a:r>
              <a:rPr lang="nl-NL" sz="2800" dirty="0">
                <a:highlight>
                  <a:srgbClr val="FFFF00"/>
                </a:highlight>
              </a:rPr>
              <a:t>Bureaubalk VBA+ </a:t>
            </a:r>
          </a:p>
          <a:p>
            <a:pPr marL="800100" lvl="1" indent="-342900">
              <a:buFont typeface="Courier New" panose="02070309020205020404" pitchFamily="49" charset="0"/>
              <a:buChar char="o"/>
            </a:pPr>
            <a:r>
              <a:rPr lang="nl-NL" sz="2800" dirty="0">
                <a:highlight>
                  <a:srgbClr val="FFFF00"/>
                </a:highlight>
              </a:rPr>
              <a:t>Visitekaartje ikstopnu.nl</a:t>
            </a:r>
          </a:p>
          <a:p>
            <a:pPr marL="342900" lvl="0" indent="-342900">
              <a:buFont typeface="Arial" panose="020B0604020202020204" pitchFamily="34" charset="0"/>
              <a:buChar char="•"/>
            </a:pPr>
            <a:r>
              <a:rPr lang="nl-NL" sz="2800" dirty="0">
                <a:highlight>
                  <a:srgbClr val="FFFF00"/>
                </a:highlight>
              </a:rPr>
              <a:t>Helpdesk: ????</a:t>
            </a:r>
          </a:p>
        </p:txBody>
      </p:sp>
      <p:sp>
        <p:nvSpPr>
          <p:cNvPr id="5" name="TextBox 4"/>
          <p:cNvSpPr txBox="1"/>
          <p:nvPr/>
        </p:nvSpPr>
        <p:spPr>
          <a:xfrm>
            <a:off x="773477" y="145807"/>
            <a:ext cx="9137128" cy="707886"/>
          </a:xfrm>
          <a:prstGeom prst="rect">
            <a:avLst/>
          </a:prstGeom>
          <a:noFill/>
        </p:spPr>
        <p:txBody>
          <a:bodyPr wrap="square" rtlCol="0">
            <a:spAutoFit/>
          </a:bodyPr>
          <a:lstStyle/>
          <a:p>
            <a:r>
              <a:rPr lang="nl-NL" sz="4000" b="1" dirty="0">
                <a:solidFill>
                  <a:schemeClr val="accent1">
                    <a:lumMod val="50000"/>
                  </a:schemeClr>
                </a:solidFill>
              </a:rPr>
              <a:t>Hulpmiddelen </a:t>
            </a:r>
          </a:p>
        </p:txBody>
      </p:sp>
      <p:pic>
        <p:nvPicPr>
          <p:cNvPr id="13" name="Afbeelding 12">
            <a:extLst>
              <a:ext uri="{FF2B5EF4-FFF2-40B4-BE49-F238E27FC236}">
                <a16:creationId xmlns:a16="http://schemas.microsoft.com/office/drawing/2014/main" id="{4363A54B-09A2-7E63-A3D6-B3F42301D016}"/>
              </a:ext>
            </a:extLst>
          </p:cNvPr>
          <p:cNvPicPr>
            <a:picLocks noChangeAspect="1"/>
          </p:cNvPicPr>
          <p:nvPr/>
        </p:nvPicPr>
        <p:blipFill>
          <a:blip r:embed="rId3"/>
          <a:stretch>
            <a:fillRect/>
          </a:stretch>
        </p:blipFill>
        <p:spPr>
          <a:xfrm>
            <a:off x="7416915" y="853693"/>
            <a:ext cx="3124370" cy="4377649"/>
          </a:xfrm>
          <a:prstGeom prst="rect">
            <a:avLst/>
          </a:prstGeom>
          <a:effectLst>
            <a:outerShdw blurRad="482600" dist="50800" dir="5400000" algn="ctr" rotWithShape="0">
              <a:srgbClr val="000000">
                <a:alpha val="43137"/>
              </a:srgbClr>
            </a:outerShdw>
          </a:effectLst>
        </p:spPr>
      </p:pic>
    </p:spTree>
    <p:extLst>
      <p:ext uri="{BB962C8B-B14F-4D97-AF65-F5344CB8AC3E}">
        <p14:creationId xmlns:p14="http://schemas.microsoft.com/office/powerpoint/2010/main" val="3495296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85160" y="3276600"/>
            <a:ext cx="5867400" cy="1447800"/>
          </a:xfrm>
          <a:prstGeom prst="rect">
            <a:avLst/>
          </a:prstGeom>
          <a:noFill/>
        </p:spPr>
        <p:txBody>
          <a:bodyPr wrap="square" rtlCol="0">
            <a:spAutoFit/>
          </a:bodyPr>
          <a:lstStyle/>
          <a:p>
            <a:endParaRPr lang="nl-NL" dirty="0"/>
          </a:p>
        </p:txBody>
      </p:sp>
      <p:sp>
        <p:nvSpPr>
          <p:cNvPr id="4" name="TextBox 3"/>
          <p:cNvSpPr txBox="1"/>
          <p:nvPr/>
        </p:nvSpPr>
        <p:spPr>
          <a:xfrm>
            <a:off x="796337" y="1045271"/>
            <a:ext cx="10645046" cy="3539430"/>
          </a:xfrm>
          <a:prstGeom prst="rect">
            <a:avLst/>
          </a:prstGeom>
          <a:noFill/>
        </p:spPr>
        <p:txBody>
          <a:bodyPr wrap="square" rtlCol="0">
            <a:spAutoFit/>
          </a:bodyPr>
          <a:lstStyle/>
          <a:p>
            <a:pPr marL="342900" lvl="0" indent="-342900">
              <a:buFont typeface="Arial" panose="020B0604020202020204" pitchFamily="34" charset="0"/>
              <a:buChar char="•"/>
            </a:pPr>
            <a:r>
              <a:rPr lang="nl-NL" sz="2800" dirty="0">
                <a:highlight>
                  <a:srgbClr val="FFFF00"/>
                </a:highlight>
              </a:rPr>
              <a:t>Zijn er vragen? </a:t>
            </a:r>
          </a:p>
          <a:p>
            <a:pPr marL="342900" lvl="0" indent="-342900">
              <a:buFont typeface="Arial" panose="020B0604020202020204" pitchFamily="34" charset="0"/>
              <a:buChar char="•"/>
            </a:pPr>
            <a:endParaRPr lang="nl-NL" sz="2800" dirty="0">
              <a:highlight>
                <a:srgbClr val="FFFF00"/>
              </a:highlight>
            </a:endParaRPr>
          </a:p>
          <a:p>
            <a:pPr marL="342900" lvl="0" indent="-342900">
              <a:buFont typeface="Arial" panose="020B0604020202020204" pitchFamily="34" charset="0"/>
              <a:buChar char="•"/>
            </a:pPr>
            <a:r>
              <a:rPr lang="nl-NL" sz="2800" dirty="0">
                <a:highlight>
                  <a:srgbClr val="FFFF00"/>
                </a:highlight>
              </a:rPr>
              <a:t>Kunnen jullie het VBA+ nu toepassen? </a:t>
            </a:r>
          </a:p>
          <a:p>
            <a:pPr marL="342900" lvl="0" indent="-342900">
              <a:buFont typeface="Arial" panose="020B0604020202020204" pitchFamily="34" charset="0"/>
              <a:buChar char="•"/>
            </a:pPr>
            <a:endParaRPr lang="nl-NL" sz="2800" dirty="0">
              <a:highlight>
                <a:srgbClr val="FFFF00"/>
              </a:highlight>
            </a:endParaRPr>
          </a:p>
          <a:p>
            <a:pPr marL="342900" lvl="0" indent="-342900">
              <a:buFont typeface="Arial" panose="020B0604020202020204" pitchFamily="34" charset="0"/>
              <a:buChar char="•"/>
            </a:pPr>
            <a:r>
              <a:rPr lang="nl-NL" sz="2800" dirty="0">
                <a:highlight>
                  <a:srgbClr val="FFFF00"/>
                </a:highlight>
              </a:rPr>
              <a:t>Willen we over een tijd een overleg/feedbacksessie plannen om met elkaar te praten over hoe het gaat? </a:t>
            </a:r>
          </a:p>
          <a:p>
            <a:pPr marL="342900" lvl="0" indent="-342900">
              <a:buFont typeface="Arial" panose="020B0604020202020204" pitchFamily="34" charset="0"/>
              <a:buChar char="•"/>
            </a:pPr>
            <a:endParaRPr lang="nl-NL" sz="2800" dirty="0">
              <a:highlight>
                <a:srgbClr val="FFFF00"/>
              </a:highlight>
            </a:endParaRPr>
          </a:p>
          <a:p>
            <a:pPr marL="342900" lvl="0" indent="-342900">
              <a:buFont typeface="Arial" panose="020B0604020202020204" pitchFamily="34" charset="0"/>
              <a:buChar char="•"/>
            </a:pPr>
            <a:r>
              <a:rPr lang="nl-NL" sz="2800" dirty="0">
                <a:highlight>
                  <a:srgbClr val="FFFF00"/>
                </a:highlight>
              </a:rPr>
              <a:t>Hebben we behoefte om het te oefenen? </a:t>
            </a:r>
          </a:p>
        </p:txBody>
      </p:sp>
      <p:sp>
        <p:nvSpPr>
          <p:cNvPr id="5" name="TextBox 4"/>
          <p:cNvSpPr txBox="1"/>
          <p:nvPr/>
        </p:nvSpPr>
        <p:spPr>
          <a:xfrm>
            <a:off x="773477" y="145807"/>
            <a:ext cx="9137128" cy="707886"/>
          </a:xfrm>
          <a:prstGeom prst="rect">
            <a:avLst/>
          </a:prstGeom>
          <a:noFill/>
        </p:spPr>
        <p:txBody>
          <a:bodyPr wrap="square" rtlCol="0">
            <a:spAutoFit/>
          </a:bodyPr>
          <a:lstStyle/>
          <a:p>
            <a:r>
              <a:rPr lang="nl-NL" sz="4000" b="1" dirty="0">
                <a:solidFill>
                  <a:schemeClr val="accent1">
                    <a:lumMod val="50000"/>
                  </a:schemeClr>
                </a:solidFill>
              </a:rPr>
              <a:t>Vragen</a:t>
            </a:r>
          </a:p>
        </p:txBody>
      </p:sp>
    </p:spTree>
    <p:extLst>
      <p:ext uri="{BB962C8B-B14F-4D97-AF65-F5344CB8AC3E}">
        <p14:creationId xmlns:p14="http://schemas.microsoft.com/office/powerpoint/2010/main" val="3127952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67EFC7-F289-73D3-4A26-C135AB208601}"/>
              </a:ext>
            </a:extLst>
          </p:cNvPr>
          <p:cNvSpPr>
            <a:spLocks noGrp="1"/>
          </p:cNvSpPr>
          <p:nvPr>
            <p:ph type="title"/>
          </p:nvPr>
        </p:nvSpPr>
        <p:spPr/>
        <p:txBody>
          <a:bodyPr>
            <a:normAutofit/>
          </a:bodyPr>
          <a:lstStyle/>
          <a:p>
            <a:r>
              <a:rPr lang="nl-NL" sz="4000" b="1" dirty="0">
                <a:solidFill>
                  <a:schemeClr val="accent1">
                    <a:lumMod val="50000"/>
                  </a:schemeClr>
                </a:solidFill>
                <a:latin typeface="+mn-lt"/>
              </a:rPr>
              <a:t>Evaluatie</a:t>
            </a:r>
          </a:p>
        </p:txBody>
      </p:sp>
      <p:sp>
        <p:nvSpPr>
          <p:cNvPr id="3" name="Tijdelijke aanduiding voor inhoud 2">
            <a:extLst>
              <a:ext uri="{FF2B5EF4-FFF2-40B4-BE49-F238E27FC236}">
                <a16:creationId xmlns:a16="http://schemas.microsoft.com/office/drawing/2014/main" id="{24841385-5A7A-D497-5414-FB472DCC66DD}"/>
              </a:ext>
            </a:extLst>
          </p:cNvPr>
          <p:cNvSpPr>
            <a:spLocks noGrp="1"/>
          </p:cNvSpPr>
          <p:nvPr>
            <p:ph idx="1"/>
          </p:nvPr>
        </p:nvSpPr>
        <p:spPr/>
        <p:txBody>
          <a:bodyPr/>
          <a:lstStyle/>
          <a:p>
            <a:r>
              <a:rPr lang="nl-NL" dirty="0">
                <a:highlight>
                  <a:srgbClr val="FFFF00"/>
                </a:highlight>
              </a:rPr>
              <a:t>Evaluatie moment?</a:t>
            </a:r>
          </a:p>
          <a:p>
            <a:r>
              <a:rPr lang="nl-NL" dirty="0">
                <a:highlight>
                  <a:srgbClr val="FFFF00"/>
                </a:highlight>
              </a:rPr>
              <a:t>Bespreken:</a:t>
            </a:r>
          </a:p>
          <a:p>
            <a:pPr lvl="1"/>
            <a:r>
              <a:rPr lang="nl-NL" dirty="0">
                <a:highlight>
                  <a:srgbClr val="FFFF00"/>
                </a:highlight>
              </a:rPr>
              <a:t>Hoe bevalt het VBA+?</a:t>
            </a:r>
          </a:p>
          <a:p>
            <a:pPr lvl="1"/>
            <a:r>
              <a:rPr lang="nl-NL" dirty="0">
                <a:highlight>
                  <a:srgbClr val="FFFF00"/>
                </a:highlight>
              </a:rPr>
              <a:t>Waar lopen we tegenaan?</a:t>
            </a:r>
          </a:p>
          <a:p>
            <a:pPr lvl="1"/>
            <a:r>
              <a:rPr lang="nl-NL" dirty="0">
                <a:highlight>
                  <a:srgbClr val="FFFF00"/>
                </a:highlight>
              </a:rPr>
              <a:t>Hoe kunnen we dit verbeteren?</a:t>
            </a:r>
          </a:p>
        </p:txBody>
      </p:sp>
    </p:spTree>
    <p:extLst>
      <p:ext uri="{BB962C8B-B14F-4D97-AF65-F5344CB8AC3E}">
        <p14:creationId xmlns:p14="http://schemas.microsoft.com/office/powerpoint/2010/main" val="21977119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A2E74B-AC29-446F-92E9-68DF79FA1CDA}"/>
              </a:ext>
            </a:extLst>
          </p:cNvPr>
          <p:cNvSpPr>
            <a:spLocks noGrp="1"/>
          </p:cNvSpPr>
          <p:nvPr>
            <p:ph type="title"/>
          </p:nvPr>
        </p:nvSpPr>
        <p:spPr>
          <a:xfrm>
            <a:off x="7099442" y="400691"/>
            <a:ext cx="5092537" cy="3028309"/>
          </a:xfrm>
        </p:spPr>
        <p:txBody>
          <a:bodyPr vert="horz" lIns="91440" tIns="45720" rIns="91440" bIns="45720" rtlCol="0" anchor="b">
            <a:normAutofit/>
          </a:bodyPr>
          <a:lstStyle/>
          <a:p>
            <a:r>
              <a:rPr lang="en-US" sz="4000" dirty="0" err="1">
                <a:solidFill>
                  <a:schemeClr val="accent1">
                    <a:lumMod val="50000"/>
                  </a:schemeClr>
                </a:solidFill>
              </a:rPr>
              <a:t>Veel</a:t>
            </a:r>
            <a:r>
              <a:rPr lang="en-US" sz="4000" dirty="0">
                <a:solidFill>
                  <a:schemeClr val="accent1">
                    <a:lumMod val="50000"/>
                  </a:schemeClr>
                </a:solidFill>
              </a:rPr>
              <a:t> </a:t>
            </a:r>
            <a:r>
              <a:rPr lang="en-US" sz="4000" dirty="0" err="1">
                <a:solidFill>
                  <a:schemeClr val="accent1">
                    <a:lumMod val="50000"/>
                  </a:schemeClr>
                </a:solidFill>
              </a:rPr>
              <a:t>succes</a:t>
            </a:r>
            <a:r>
              <a:rPr lang="en-US" sz="4000" dirty="0">
                <a:solidFill>
                  <a:schemeClr val="accent1">
                    <a:lumMod val="50000"/>
                  </a:schemeClr>
                </a:solidFill>
              </a:rPr>
              <a:t>!</a:t>
            </a:r>
            <a:br>
              <a:rPr lang="en-US" sz="4000" dirty="0"/>
            </a:br>
            <a:br>
              <a:rPr lang="en-US" sz="4000" dirty="0"/>
            </a:br>
            <a:r>
              <a:rPr lang="en-US" sz="4000" dirty="0" err="1">
                <a:highlight>
                  <a:srgbClr val="FFFF00"/>
                </a:highlight>
              </a:rPr>
              <a:t>Voor</a:t>
            </a:r>
            <a:r>
              <a:rPr lang="en-US" sz="4000" dirty="0">
                <a:highlight>
                  <a:srgbClr val="FFFF00"/>
                </a:highlight>
              </a:rPr>
              <a:t> </a:t>
            </a:r>
            <a:r>
              <a:rPr lang="en-US" sz="4000" dirty="0" err="1">
                <a:highlight>
                  <a:srgbClr val="FFFF00"/>
                </a:highlight>
              </a:rPr>
              <a:t>vragen</a:t>
            </a:r>
            <a:r>
              <a:rPr lang="en-US" sz="4000" dirty="0">
                <a:highlight>
                  <a:srgbClr val="FFFF00"/>
                </a:highlight>
              </a:rPr>
              <a:t> </a:t>
            </a:r>
            <a:r>
              <a:rPr lang="en-US" sz="4000" dirty="0" err="1">
                <a:highlight>
                  <a:srgbClr val="FFFF00"/>
                </a:highlight>
              </a:rPr>
              <a:t>kan</a:t>
            </a:r>
            <a:r>
              <a:rPr lang="en-US" sz="4000" dirty="0">
                <a:highlight>
                  <a:srgbClr val="FFFF00"/>
                </a:highlight>
              </a:rPr>
              <a:t> je </a:t>
            </a:r>
            <a:r>
              <a:rPr lang="en-US" sz="4000" dirty="0" err="1">
                <a:highlight>
                  <a:srgbClr val="FFFF00"/>
                </a:highlight>
              </a:rPr>
              <a:t>terecht</a:t>
            </a:r>
            <a:r>
              <a:rPr lang="en-US" sz="4000" dirty="0">
                <a:highlight>
                  <a:srgbClr val="FFFF00"/>
                </a:highlight>
              </a:rPr>
              <a:t> </a:t>
            </a:r>
            <a:r>
              <a:rPr lang="en-US" sz="4000" dirty="0" err="1">
                <a:highlight>
                  <a:srgbClr val="FFFF00"/>
                </a:highlight>
              </a:rPr>
              <a:t>bij</a:t>
            </a:r>
            <a:r>
              <a:rPr lang="en-US" sz="4000" dirty="0">
                <a:highlight>
                  <a:srgbClr val="FFFF00"/>
                </a:highlight>
              </a:rPr>
              <a:t>: [</a:t>
            </a:r>
            <a:r>
              <a:rPr lang="en-US" sz="4000" dirty="0" err="1">
                <a:highlight>
                  <a:srgbClr val="FFFF00"/>
                </a:highlight>
              </a:rPr>
              <a:t>contactgegevens</a:t>
            </a:r>
            <a:r>
              <a:rPr lang="en-US" sz="4000" dirty="0">
                <a:highlight>
                  <a:srgbClr val="FFFF00"/>
                </a:highlight>
              </a:rPr>
              <a:t>]</a:t>
            </a:r>
          </a:p>
        </p:txBody>
      </p:sp>
      <p:pic>
        <p:nvPicPr>
          <p:cNvPr id="5" name="Tijdelijke aanduiding voor inhoud 4">
            <a:extLst>
              <a:ext uri="{FF2B5EF4-FFF2-40B4-BE49-F238E27FC236}">
                <a16:creationId xmlns:a16="http://schemas.microsoft.com/office/drawing/2014/main" id="{73A3E42B-1EA8-9D14-66B4-74E205B748C4}"/>
              </a:ext>
            </a:extLst>
          </p:cNvPr>
          <p:cNvPicPr>
            <a:picLocks noChangeAspect="1"/>
          </p:cNvPicPr>
          <p:nvPr/>
        </p:nvPicPr>
        <p:blipFill rotWithShape="1">
          <a:blip r:embed="rId2">
            <a:extLst>
              <a:ext uri="{28A0092B-C50C-407E-A947-70E740481C1C}">
                <a14:useLocalDpi xmlns:a14="http://schemas.microsoft.com/office/drawing/2010/main" val="0"/>
              </a:ext>
            </a:extLst>
          </a:blip>
          <a:srcRect l="5022"/>
          <a:stretch/>
        </p:blipFill>
        <p:spPr>
          <a:xfrm>
            <a:off x="20" y="431"/>
            <a:ext cx="6947256" cy="5485969"/>
          </a:xfrm>
          <a:prstGeom prst="rect">
            <a:avLst/>
          </a:prstGeom>
          <a:solidFill>
            <a:srgbClr val="FFFFFF">
              <a:shade val="85000"/>
            </a:srgbClr>
          </a:solidFill>
        </p:spPr>
      </p:pic>
    </p:spTree>
    <p:extLst>
      <p:ext uri="{BB962C8B-B14F-4D97-AF65-F5344CB8AC3E}">
        <p14:creationId xmlns:p14="http://schemas.microsoft.com/office/powerpoint/2010/main" val="1216656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85160" y="3276600"/>
            <a:ext cx="5867400" cy="1447800"/>
          </a:xfrm>
          <a:prstGeom prst="rect">
            <a:avLst/>
          </a:prstGeom>
          <a:noFill/>
        </p:spPr>
        <p:txBody>
          <a:bodyPr wrap="square" rtlCol="0">
            <a:spAutoFit/>
          </a:bodyPr>
          <a:lstStyle/>
          <a:p>
            <a:endParaRPr lang="nl-NL" dirty="0"/>
          </a:p>
        </p:txBody>
      </p:sp>
      <p:sp>
        <p:nvSpPr>
          <p:cNvPr id="4" name="TextBox 3"/>
          <p:cNvSpPr txBox="1"/>
          <p:nvPr/>
        </p:nvSpPr>
        <p:spPr>
          <a:xfrm>
            <a:off x="990772" y="1366855"/>
            <a:ext cx="6013343" cy="3970318"/>
          </a:xfrm>
          <a:prstGeom prst="rect">
            <a:avLst/>
          </a:prstGeom>
          <a:noFill/>
        </p:spPr>
        <p:txBody>
          <a:bodyPr wrap="square" rtlCol="0">
            <a:spAutoFit/>
          </a:bodyPr>
          <a:lstStyle/>
          <a:p>
            <a:pPr marL="457200" indent="-457200">
              <a:buFont typeface="Arial" panose="020B0604020202020204" pitchFamily="34" charset="0"/>
              <a:buChar char="•"/>
            </a:pPr>
            <a:r>
              <a:rPr lang="nl-NL" sz="2800" dirty="0">
                <a:highlight>
                  <a:srgbClr val="FFFF00"/>
                </a:highlight>
              </a:rPr>
              <a:t>Impact roken</a:t>
            </a:r>
          </a:p>
          <a:p>
            <a:pPr marL="457200" indent="-457200">
              <a:buFont typeface="Arial" panose="020B0604020202020204" pitchFamily="34" charset="0"/>
              <a:buChar char="•"/>
            </a:pPr>
            <a:r>
              <a:rPr lang="nl-NL" sz="2800" dirty="0">
                <a:highlight>
                  <a:srgbClr val="FFFF00"/>
                </a:highlight>
              </a:rPr>
              <a:t>Introductie VBA+</a:t>
            </a:r>
          </a:p>
          <a:p>
            <a:pPr marL="457200" indent="-457200">
              <a:buFont typeface="Arial" panose="020B0604020202020204" pitchFamily="34" charset="0"/>
              <a:buChar char="•"/>
            </a:pPr>
            <a:r>
              <a:rPr lang="nl-NL" sz="2800" dirty="0">
                <a:highlight>
                  <a:srgbClr val="FFFF00"/>
                </a:highlight>
              </a:rPr>
              <a:t>VBA+ voorbeeld filmpje</a:t>
            </a:r>
          </a:p>
          <a:p>
            <a:pPr marL="457200" indent="-457200">
              <a:buFont typeface="Arial" panose="020B0604020202020204" pitchFamily="34" charset="0"/>
              <a:buChar char="•"/>
            </a:pPr>
            <a:r>
              <a:rPr lang="nl-NL" sz="2800" dirty="0">
                <a:highlight>
                  <a:srgbClr val="FFFF00"/>
                </a:highlight>
              </a:rPr>
              <a:t>Verwijsopties</a:t>
            </a:r>
          </a:p>
          <a:p>
            <a:pPr marL="457200" indent="-457200">
              <a:buFont typeface="Arial" panose="020B0604020202020204" pitchFamily="34" charset="0"/>
              <a:buChar char="•"/>
            </a:pPr>
            <a:r>
              <a:rPr lang="nl-NL" sz="2800" dirty="0">
                <a:highlight>
                  <a:srgbClr val="FFFF00"/>
                </a:highlight>
              </a:rPr>
              <a:t>Toepassen van VBA+</a:t>
            </a:r>
          </a:p>
          <a:p>
            <a:pPr marL="457200" indent="-457200">
              <a:buFont typeface="Arial" panose="020B0604020202020204" pitchFamily="34" charset="0"/>
              <a:buChar char="•"/>
            </a:pPr>
            <a:r>
              <a:rPr lang="nl-NL" sz="2800" dirty="0">
                <a:highlight>
                  <a:srgbClr val="FFFF00"/>
                </a:highlight>
              </a:rPr>
              <a:t>Registratie van rookstatus en VBA+</a:t>
            </a:r>
          </a:p>
          <a:p>
            <a:pPr marL="457200" indent="-457200">
              <a:buFont typeface="Arial" panose="020B0604020202020204" pitchFamily="34" charset="0"/>
              <a:buChar char="•"/>
            </a:pPr>
            <a:r>
              <a:rPr lang="nl-NL" sz="2800" dirty="0">
                <a:highlight>
                  <a:srgbClr val="FFFF00"/>
                </a:highlight>
              </a:rPr>
              <a:t>Hulpmiddelen</a:t>
            </a:r>
          </a:p>
          <a:p>
            <a:pPr marL="457200" indent="-457200">
              <a:buFont typeface="Arial" panose="020B0604020202020204" pitchFamily="34" charset="0"/>
              <a:buChar char="•"/>
            </a:pPr>
            <a:r>
              <a:rPr lang="nl-NL" sz="2800" dirty="0">
                <a:highlight>
                  <a:srgbClr val="FFFF00"/>
                </a:highlight>
              </a:rPr>
              <a:t>Vragen</a:t>
            </a:r>
          </a:p>
          <a:p>
            <a:pPr marL="457200" indent="-457200">
              <a:buFont typeface="Arial" panose="020B0604020202020204" pitchFamily="34" charset="0"/>
              <a:buChar char="•"/>
            </a:pPr>
            <a:r>
              <a:rPr lang="nl-NL" sz="2800" dirty="0">
                <a:highlight>
                  <a:srgbClr val="FFFF00"/>
                </a:highlight>
              </a:rPr>
              <a:t>Evaluatie</a:t>
            </a:r>
          </a:p>
        </p:txBody>
      </p:sp>
      <p:sp>
        <p:nvSpPr>
          <p:cNvPr id="5" name="TextBox 4"/>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Agenda</a:t>
            </a:r>
          </a:p>
        </p:txBody>
      </p:sp>
    </p:spTree>
    <p:extLst>
      <p:ext uri="{BB962C8B-B14F-4D97-AF65-F5344CB8AC3E}">
        <p14:creationId xmlns:p14="http://schemas.microsoft.com/office/powerpoint/2010/main" val="2277714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185160" y="3276600"/>
            <a:ext cx="5867400" cy="1447800"/>
          </a:xfrm>
          <a:prstGeom prst="rect">
            <a:avLst/>
          </a:prstGeom>
          <a:noFill/>
        </p:spPr>
        <p:txBody>
          <a:bodyPr wrap="square" rtlCol="0">
            <a:spAutoFit/>
          </a:bodyPr>
          <a:lstStyle/>
          <a:p>
            <a:endParaRPr lang="nl-NL" dirty="0"/>
          </a:p>
        </p:txBody>
      </p:sp>
      <p:sp>
        <p:nvSpPr>
          <p:cNvPr id="4" name="TextBox 3"/>
          <p:cNvSpPr txBox="1"/>
          <p:nvPr/>
        </p:nvSpPr>
        <p:spPr>
          <a:xfrm>
            <a:off x="773477" y="1433780"/>
            <a:ext cx="10318507" cy="6047809"/>
          </a:xfrm>
          <a:prstGeom prst="rect">
            <a:avLst/>
          </a:prstGeom>
          <a:noFill/>
        </p:spPr>
        <p:txBody>
          <a:bodyPr wrap="square" rtlCol="0">
            <a:spAutoFit/>
          </a:bodyPr>
          <a:lstStyle/>
          <a:p>
            <a:pPr marL="457200" indent="-457200">
              <a:buFont typeface="Arial" panose="020B0604020202020204" pitchFamily="34" charset="0"/>
              <a:buChar char="•"/>
            </a:pPr>
            <a:r>
              <a:rPr lang="nl-NL" sz="2500" dirty="0"/>
              <a:t>Blootstelling aan rook (zowel zelf roken als tweede- en derdehands rook) brengt gezondheidsrisico’s met zich mee. Van de totale ziektelast in Nederland komt 9,4% door roken. In Nederland overlijden jaarlijks ongeveer 20.000 mensen aan de gevolgen van roken.</a:t>
            </a:r>
          </a:p>
          <a:p>
            <a:pPr marL="457200" indent="-457200">
              <a:buFont typeface="Arial" panose="020B0604020202020204" pitchFamily="34" charset="0"/>
              <a:buChar char="•"/>
            </a:pPr>
            <a:r>
              <a:rPr lang="nl-NL" sz="2500" u="sng" dirty="0">
                <a:highlight>
                  <a:srgbClr val="FFFF00"/>
                </a:highlight>
              </a:rPr>
              <a:t>Indien professionals focussen op een bepaalde aandoening of behandeling</a:t>
            </a:r>
          </a:p>
          <a:p>
            <a:pPr marL="914400" lvl="1" indent="-457200">
              <a:buFont typeface="Arial" panose="020B0604020202020204" pitchFamily="34" charset="0"/>
              <a:buChar char="•"/>
            </a:pPr>
            <a:r>
              <a:rPr lang="nl-NL" sz="2500" dirty="0">
                <a:highlight>
                  <a:srgbClr val="FFFF00"/>
                </a:highlight>
              </a:rPr>
              <a:t>Wat is de relatie tussen roken en het ontstaan/beloop van de aandoening?</a:t>
            </a:r>
          </a:p>
          <a:p>
            <a:pPr marL="914400" lvl="1" indent="-457200">
              <a:buFont typeface="Arial" panose="020B0604020202020204" pitchFamily="34" charset="0"/>
              <a:buChar char="•"/>
            </a:pPr>
            <a:r>
              <a:rPr lang="nl-NL" sz="2500" dirty="0">
                <a:highlight>
                  <a:srgbClr val="FFFF00"/>
                </a:highlight>
              </a:rPr>
              <a:t>Wat is het effect van roken op de behandeling (wat is het mechanisme erachter)? </a:t>
            </a:r>
          </a:p>
          <a:p>
            <a:pPr marL="914400" lvl="1" indent="-457200">
              <a:buFont typeface="Arial" panose="020B0604020202020204" pitchFamily="34" charset="0"/>
              <a:buChar char="•"/>
            </a:pPr>
            <a:r>
              <a:rPr lang="nl-NL" sz="2500" dirty="0">
                <a:highlight>
                  <a:srgbClr val="FFFF00"/>
                </a:highlight>
              </a:rPr>
              <a:t>Wat is het verschil in effect op de behandeling tussen niet-rokers, rokers en rokers die net gestopt zijn?</a:t>
            </a:r>
            <a:r>
              <a:rPr lang="nl-NL" sz="2500" dirty="0"/>
              <a:t> </a:t>
            </a:r>
          </a:p>
          <a:p>
            <a:endParaRPr lang="nl-NL" sz="2800" dirty="0"/>
          </a:p>
          <a:p>
            <a:endParaRPr lang="nl-NL" sz="2800" dirty="0"/>
          </a:p>
          <a:p>
            <a:pPr marL="457200" indent="-457200">
              <a:buFont typeface="Arial" panose="020B0604020202020204" pitchFamily="34" charset="0"/>
              <a:buChar char="•"/>
            </a:pPr>
            <a:endParaRPr lang="nl-NL" sz="2800" dirty="0"/>
          </a:p>
          <a:p>
            <a:pPr marL="457200" indent="-457200">
              <a:buFont typeface="Arial" panose="020B0604020202020204" pitchFamily="34" charset="0"/>
              <a:buChar char="•"/>
            </a:pPr>
            <a:endParaRPr lang="nl-NL" sz="2800" dirty="0"/>
          </a:p>
        </p:txBody>
      </p:sp>
      <p:sp>
        <p:nvSpPr>
          <p:cNvPr id="5" name="TextBox 4"/>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Impact roken</a:t>
            </a:r>
          </a:p>
        </p:txBody>
      </p:sp>
    </p:spTree>
    <p:extLst>
      <p:ext uri="{BB962C8B-B14F-4D97-AF65-F5344CB8AC3E}">
        <p14:creationId xmlns:p14="http://schemas.microsoft.com/office/powerpoint/2010/main" val="513789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F87CC506-6F67-4BFB-8AC1-CBC2B8C99DE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3" name="Tijdelijke aanduiding voor datum 2">
            <a:extLst>
              <a:ext uri="{FF2B5EF4-FFF2-40B4-BE49-F238E27FC236}">
                <a16:creationId xmlns:a16="http://schemas.microsoft.com/office/drawing/2014/main" id="{2A9BCF14-E6E3-4760-BCBC-687B2E08826D}"/>
              </a:ext>
            </a:extLst>
          </p:cNvPr>
          <p:cNvSpPr>
            <a:spLocks noGrp="1"/>
          </p:cNvSpPr>
          <p:nvPr>
            <p:ph type="dt" sz="half"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4" name="Tijdelijke aanduiding voor dianummer 3">
            <a:extLst>
              <a:ext uri="{FF2B5EF4-FFF2-40B4-BE49-F238E27FC236}">
                <a16:creationId xmlns:a16="http://schemas.microsoft.com/office/drawing/2014/main" id="{5A465D1A-18D5-49C2-A879-8DDA4503CDC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3E6859-8C28-4DE8-8846-76EA289B8E8B}" type="slidenum">
              <a:rPr kumimoji="0" lang="nl-NL"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6" name="Tijdelijke aanduiding voor inhoud 5">
            <a:extLst>
              <a:ext uri="{FF2B5EF4-FFF2-40B4-BE49-F238E27FC236}">
                <a16:creationId xmlns:a16="http://schemas.microsoft.com/office/drawing/2014/main" id="{BCE5F9AF-A164-481D-AFF1-78D687448BEC}"/>
              </a:ext>
            </a:extLst>
          </p:cNvPr>
          <p:cNvSpPr>
            <a:spLocks noGrp="1"/>
          </p:cNvSpPr>
          <p:nvPr>
            <p:ph idx="1"/>
          </p:nvPr>
        </p:nvSpPr>
        <p:spPr>
          <a:xfrm>
            <a:off x="665856" y="1746690"/>
            <a:ext cx="10752667" cy="1682310"/>
          </a:xfrm>
        </p:spPr>
        <p:txBody>
          <a:bodyPr>
            <a:normAutofit/>
          </a:bodyPr>
          <a:lstStyle/>
          <a:p>
            <a:pPr marL="0" indent="0">
              <a:lnSpc>
                <a:spcPct val="100000"/>
              </a:lnSpc>
              <a:buNone/>
            </a:pPr>
            <a:r>
              <a:rPr lang="nl-NL" sz="2000" b="1" dirty="0">
                <a:latin typeface="Verdana" panose="020B0604030504040204" pitchFamily="34" charset="0"/>
                <a:ea typeface="Verdana" panose="020B0604030504040204" pitchFamily="34" charset="0"/>
              </a:rPr>
              <a:t>Zorgstandaard Tabaksverslaving:</a:t>
            </a:r>
          </a:p>
          <a:p>
            <a:pPr marL="0" indent="0">
              <a:lnSpc>
                <a:spcPct val="100000"/>
              </a:lnSpc>
              <a:buNone/>
            </a:pPr>
            <a:r>
              <a:rPr lang="nl-NL" sz="2000" i="1" dirty="0">
                <a:latin typeface="Verdana" panose="020B0604030504040204" pitchFamily="34" charset="0"/>
                <a:ea typeface="Verdana" panose="020B0604030504040204" pitchFamily="34" charset="0"/>
              </a:rPr>
              <a:t>Iedere zorgverlener moet een patiënt die rookt een stopadvies kunnen geven en verwijzen naar effectieve rookstophulp</a:t>
            </a:r>
            <a:endParaRPr lang="nl-NL" sz="2000" i="1" dirty="0">
              <a:solidFill>
                <a:srgbClr val="C00000"/>
              </a:solidFill>
              <a:latin typeface="Verdana" panose="020B0604030504040204" pitchFamily="34" charset="0"/>
              <a:ea typeface="Verdana" panose="020B0604030504040204" pitchFamily="34" charset="0"/>
            </a:endParaRPr>
          </a:p>
          <a:p>
            <a:pPr marL="0" indent="0">
              <a:buNone/>
            </a:pPr>
            <a:endParaRPr lang="nl-NL" sz="2200" dirty="0"/>
          </a:p>
        </p:txBody>
      </p:sp>
      <p:sp>
        <p:nvSpPr>
          <p:cNvPr id="12" name="Tijdelijke aanduiding voor inhoud 5">
            <a:extLst>
              <a:ext uri="{FF2B5EF4-FFF2-40B4-BE49-F238E27FC236}">
                <a16:creationId xmlns:a16="http://schemas.microsoft.com/office/drawing/2014/main" id="{B21B2CB3-04D7-2BB0-29C2-15697E6AAD3C}"/>
              </a:ext>
            </a:extLst>
          </p:cNvPr>
          <p:cNvSpPr txBox="1">
            <a:spLocks/>
          </p:cNvSpPr>
          <p:nvPr/>
        </p:nvSpPr>
        <p:spPr bwMode="auto">
          <a:xfrm>
            <a:off x="773476" y="3285706"/>
            <a:ext cx="10482127" cy="24599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E20031"/>
              </a:buClr>
              <a:buFont typeface="Arial" pitchFamily="34" charset="0"/>
              <a:buChar char="•"/>
              <a:defRPr sz="2400" kern="1200">
                <a:solidFill>
                  <a:srgbClr val="404040"/>
                </a:solidFill>
                <a:latin typeface="Verdana" pitchFamily="34" charset="0"/>
                <a:ea typeface="+mn-ea"/>
                <a:cs typeface="+mn-cs"/>
              </a:defRPr>
            </a:lvl1pPr>
            <a:lvl2pPr marL="742950" indent="-285750" algn="l" rtl="0" eaLnBrk="1" fontAlgn="base" hangingPunct="1">
              <a:spcBef>
                <a:spcPct val="20000"/>
              </a:spcBef>
              <a:spcAft>
                <a:spcPct val="0"/>
              </a:spcAft>
              <a:buClr>
                <a:srgbClr val="E20031"/>
              </a:buClr>
              <a:buFont typeface="Arial"/>
              <a:buChar char="•"/>
              <a:defRPr sz="2000" kern="1200" baseline="0">
                <a:solidFill>
                  <a:srgbClr val="404040"/>
                </a:solidFill>
                <a:latin typeface="Verdana" pitchFamily="34" charset="0"/>
                <a:ea typeface="+mn-ea"/>
                <a:cs typeface="+mn-cs"/>
              </a:defRPr>
            </a:lvl2pPr>
            <a:lvl3pPr marL="1143000" indent="-228600" algn="l" rtl="0" eaLnBrk="1" fontAlgn="base" hangingPunct="1">
              <a:spcBef>
                <a:spcPct val="20000"/>
              </a:spcBef>
              <a:spcAft>
                <a:spcPct val="0"/>
              </a:spcAft>
              <a:buClr>
                <a:srgbClr val="E20031"/>
              </a:buClr>
              <a:buFont typeface="Arial" charset="0"/>
              <a:buChar char="•"/>
              <a:defRPr sz="2000" kern="1200">
                <a:solidFill>
                  <a:srgbClr val="404040"/>
                </a:solidFill>
                <a:latin typeface="Verdana" pitchFamily="34" charset="0"/>
                <a:ea typeface="+mn-ea"/>
                <a:cs typeface="+mn-cs"/>
              </a:defRPr>
            </a:lvl3pPr>
            <a:lvl4pPr marL="1600200" indent="-228600" algn="l" rtl="0" eaLnBrk="1" fontAlgn="base" hangingPunct="1">
              <a:spcBef>
                <a:spcPct val="20000"/>
              </a:spcBef>
              <a:spcAft>
                <a:spcPct val="0"/>
              </a:spcAft>
              <a:buClr>
                <a:srgbClr val="E20031"/>
              </a:buClr>
              <a:buFont typeface="Arial"/>
              <a:buChar char="•"/>
              <a:defRPr sz="2000" kern="1200">
                <a:solidFill>
                  <a:srgbClr val="404040"/>
                </a:solidFill>
                <a:latin typeface="Verdana" pitchFamily="34" charset="0"/>
                <a:ea typeface="+mn-ea"/>
                <a:cs typeface="+mn-cs"/>
              </a:defRPr>
            </a:lvl4pPr>
            <a:lvl5pPr marL="2057400" indent="-228600" algn="l" rtl="0" eaLnBrk="1" fontAlgn="base" hangingPunct="1">
              <a:spcBef>
                <a:spcPct val="20000"/>
              </a:spcBef>
              <a:spcAft>
                <a:spcPct val="0"/>
              </a:spcAft>
              <a:buClr>
                <a:srgbClr val="E20031"/>
              </a:buClr>
              <a:buFont typeface="Arial"/>
              <a:buChar char="•"/>
              <a:defRPr sz="2000" kern="1200">
                <a:solidFill>
                  <a:srgbClr val="404040"/>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chemeClr val="tx1"/>
              </a:buClr>
              <a:buNone/>
            </a:pPr>
            <a:r>
              <a:rPr lang="nl-NL" sz="2200" b="1" dirty="0">
                <a:solidFill>
                  <a:schemeClr val="tx1"/>
                </a:solidFill>
              </a:rPr>
              <a:t>Hoe?</a:t>
            </a:r>
          </a:p>
          <a:p>
            <a:pPr>
              <a:buClr>
                <a:schemeClr val="tx1"/>
              </a:buClr>
            </a:pPr>
            <a:r>
              <a:rPr lang="nl-NL" sz="2200" dirty="0">
                <a:solidFill>
                  <a:schemeClr val="tx1"/>
                </a:solidFill>
              </a:rPr>
              <a:t>Very Brief Advice Plus (VBA+)</a:t>
            </a:r>
          </a:p>
          <a:p>
            <a:pPr>
              <a:buClr>
                <a:schemeClr val="tx1"/>
              </a:buClr>
            </a:pPr>
            <a:r>
              <a:rPr lang="nl-NL" sz="2200" dirty="0">
                <a:solidFill>
                  <a:schemeClr val="tx1"/>
                </a:solidFill>
              </a:rPr>
              <a:t>Korte en effectieve stopadvies- en verwijsmethode</a:t>
            </a:r>
          </a:p>
          <a:p>
            <a:pPr>
              <a:buClr>
                <a:schemeClr val="tx1"/>
              </a:buClr>
            </a:pPr>
            <a:r>
              <a:rPr lang="nl-NL" sz="2200" dirty="0">
                <a:solidFill>
                  <a:schemeClr val="tx1"/>
                </a:solidFill>
              </a:rPr>
              <a:t>Stimuleert patiënten/cliënten op een positieve manier om te stoppen met roken</a:t>
            </a:r>
          </a:p>
          <a:p>
            <a:pPr>
              <a:buClr>
                <a:schemeClr val="tx1"/>
              </a:buClr>
            </a:pPr>
            <a:r>
              <a:rPr lang="nl-NL" sz="2200" dirty="0">
                <a:solidFill>
                  <a:schemeClr val="tx1"/>
                </a:solidFill>
              </a:rPr>
              <a:t>3 stappen: Vraag -&gt; Vertel -&gt; Verwijs warm</a:t>
            </a:r>
          </a:p>
          <a:p>
            <a:pPr>
              <a:buClr>
                <a:schemeClr val="tx1"/>
              </a:buClr>
            </a:pPr>
            <a:endParaRPr lang="nl-NL" sz="2200" dirty="0">
              <a:solidFill>
                <a:schemeClr val="tx1"/>
              </a:solidFill>
            </a:endParaRPr>
          </a:p>
          <a:p>
            <a:endParaRPr lang="nl-NL" sz="2200" i="1" dirty="0">
              <a:solidFill>
                <a:srgbClr val="C00000"/>
              </a:solidFill>
            </a:endParaRPr>
          </a:p>
          <a:p>
            <a:pPr marL="0" indent="0">
              <a:buFont typeface="Arial" pitchFamily="34" charset="0"/>
              <a:buNone/>
            </a:pPr>
            <a:endParaRPr lang="nl-NL" sz="2200" dirty="0"/>
          </a:p>
        </p:txBody>
      </p:sp>
      <p:sp>
        <p:nvSpPr>
          <p:cNvPr id="5" name="TextBox 4">
            <a:extLst>
              <a:ext uri="{FF2B5EF4-FFF2-40B4-BE49-F238E27FC236}">
                <a16:creationId xmlns:a16="http://schemas.microsoft.com/office/drawing/2014/main" id="{1262080E-3D36-B848-0F11-1BBD5262EEAB}"/>
              </a:ext>
            </a:extLst>
          </p:cNvPr>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Rol van de professional</a:t>
            </a:r>
          </a:p>
        </p:txBody>
      </p:sp>
    </p:spTree>
    <p:extLst>
      <p:ext uri="{BB962C8B-B14F-4D97-AF65-F5344CB8AC3E}">
        <p14:creationId xmlns:p14="http://schemas.microsoft.com/office/powerpoint/2010/main" val="3909677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F87CC506-6F67-4BFB-8AC1-CBC2B8C99DE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3" name="Tijdelijke aanduiding voor datum 2">
            <a:extLst>
              <a:ext uri="{FF2B5EF4-FFF2-40B4-BE49-F238E27FC236}">
                <a16:creationId xmlns:a16="http://schemas.microsoft.com/office/drawing/2014/main" id="{2A9BCF14-E6E3-4760-BCBC-687B2E08826D}"/>
              </a:ext>
            </a:extLst>
          </p:cNvPr>
          <p:cNvSpPr>
            <a:spLocks noGrp="1"/>
          </p:cNvSpPr>
          <p:nvPr>
            <p:ph type="dt" sz="half"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4" name="Tijdelijke aanduiding voor dianummer 3">
            <a:extLst>
              <a:ext uri="{FF2B5EF4-FFF2-40B4-BE49-F238E27FC236}">
                <a16:creationId xmlns:a16="http://schemas.microsoft.com/office/drawing/2014/main" id="{5A465D1A-18D5-49C2-A879-8DDA4503CDC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3E6859-8C28-4DE8-8846-76EA289B8E8B}" type="slidenum">
              <a:rPr kumimoji="0" lang="nl-NL"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6" name="Tijdelijke aanduiding voor inhoud 5">
            <a:extLst>
              <a:ext uri="{FF2B5EF4-FFF2-40B4-BE49-F238E27FC236}">
                <a16:creationId xmlns:a16="http://schemas.microsoft.com/office/drawing/2014/main" id="{BCE5F9AF-A164-481D-AFF1-78D687448BEC}"/>
              </a:ext>
            </a:extLst>
          </p:cNvPr>
          <p:cNvSpPr>
            <a:spLocks noGrp="1"/>
          </p:cNvSpPr>
          <p:nvPr>
            <p:ph idx="1"/>
          </p:nvPr>
        </p:nvSpPr>
        <p:spPr>
          <a:xfrm>
            <a:off x="581016" y="2026762"/>
            <a:ext cx="11183637" cy="4072379"/>
          </a:xfrm>
        </p:spPr>
        <p:txBody>
          <a:bodyPr>
            <a:normAutofit/>
          </a:bodyPr>
          <a:lstStyle/>
          <a:p>
            <a:pPr marL="0" indent="0">
              <a:lnSpc>
                <a:spcPct val="120000"/>
              </a:lnSpc>
              <a:buNone/>
            </a:pPr>
            <a:r>
              <a:rPr lang="nl-NL" sz="2000" b="1" dirty="0">
                <a:latin typeface="Verdana" panose="020B0604030504040204" pitchFamily="34" charset="0"/>
                <a:ea typeface="Verdana" panose="020B0604030504040204" pitchFamily="34" charset="0"/>
              </a:rPr>
              <a:t>Stap 1: Vraag naar de rookstatus</a:t>
            </a:r>
          </a:p>
          <a:p>
            <a:pPr marL="0" indent="0">
              <a:lnSpc>
                <a:spcPct val="120000"/>
              </a:lnSpc>
              <a:buNone/>
            </a:pPr>
            <a:r>
              <a:rPr lang="nl-NL" sz="2000" i="1" dirty="0">
                <a:solidFill>
                  <a:schemeClr val="accent2">
                    <a:lumMod val="75000"/>
                  </a:schemeClr>
                </a:solidFill>
                <a:latin typeface="Verdana" panose="020B0604030504040204" pitchFamily="34" charset="0"/>
                <a:ea typeface="Verdana" panose="020B0604030504040204" pitchFamily="34" charset="0"/>
              </a:rPr>
              <a:t>“Mag ik u wat vragen… Rookt u (nog)?”</a:t>
            </a:r>
          </a:p>
          <a:p>
            <a:pPr marL="0" indent="0">
              <a:lnSpc>
                <a:spcPct val="120000"/>
              </a:lnSpc>
              <a:buNone/>
            </a:pPr>
            <a:endParaRPr lang="nl-NL" sz="2000" b="1" dirty="0">
              <a:latin typeface="Verdana" panose="020B0604030504040204" pitchFamily="34" charset="0"/>
              <a:ea typeface="Verdana" panose="020B0604030504040204" pitchFamily="34" charset="0"/>
            </a:endParaRPr>
          </a:p>
          <a:p>
            <a:pPr marL="0" indent="0">
              <a:lnSpc>
                <a:spcPct val="120000"/>
              </a:lnSpc>
              <a:buNone/>
            </a:pPr>
            <a:r>
              <a:rPr lang="nl-NL" sz="2000" b="1" dirty="0">
                <a:latin typeface="Verdana" panose="020B0604030504040204" pitchFamily="34" charset="0"/>
                <a:ea typeface="Verdana" panose="020B0604030504040204" pitchFamily="34" charset="0"/>
              </a:rPr>
              <a:t>Stap 2: Vertel dat professionele hulp en evt. medicatie het meest effectief is</a:t>
            </a:r>
          </a:p>
          <a:p>
            <a:pPr marL="0" indent="0">
              <a:lnSpc>
                <a:spcPct val="120000"/>
              </a:lnSpc>
              <a:buNone/>
            </a:pPr>
            <a:r>
              <a:rPr lang="nl-NL" sz="2000" i="1" dirty="0">
                <a:solidFill>
                  <a:schemeClr val="accent2">
                    <a:lumMod val="75000"/>
                  </a:schemeClr>
                </a:solidFill>
                <a:latin typeface="Verdana" panose="020B0604030504040204" pitchFamily="34" charset="0"/>
                <a:ea typeface="Verdana" panose="020B0604030504040204" pitchFamily="34" charset="0"/>
              </a:rPr>
              <a:t>“Mocht u willen stoppen, dan gaat dat het beste met professionele begeleiding en evt. pleisters of andere medicatie. Zou u dit willen?”</a:t>
            </a:r>
          </a:p>
          <a:p>
            <a:pPr marL="0" indent="0">
              <a:lnSpc>
                <a:spcPct val="120000"/>
              </a:lnSpc>
              <a:buNone/>
            </a:pPr>
            <a:endParaRPr lang="nl-NL" sz="2000" dirty="0">
              <a:latin typeface="Verdana" panose="020B0604030504040204" pitchFamily="34" charset="0"/>
              <a:ea typeface="Verdana" panose="020B0604030504040204" pitchFamily="34" charset="0"/>
            </a:endParaRPr>
          </a:p>
          <a:p>
            <a:pPr marL="0" indent="0">
              <a:lnSpc>
                <a:spcPct val="120000"/>
              </a:lnSpc>
              <a:buNone/>
            </a:pPr>
            <a:endParaRPr lang="nl-NL" sz="2000" i="1" dirty="0">
              <a:solidFill>
                <a:schemeClr val="accent2">
                  <a:lumMod val="75000"/>
                </a:schemeClr>
              </a:solidFill>
              <a:latin typeface="Verdana" panose="020B0604030504040204" pitchFamily="34" charset="0"/>
              <a:ea typeface="Verdana" panose="020B0604030504040204" pitchFamily="34" charset="0"/>
            </a:endParaRPr>
          </a:p>
          <a:p>
            <a:pPr marL="0" indent="0">
              <a:buNone/>
            </a:pPr>
            <a:endParaRPr lang="nl-NL" sz="2000" dirty="0">
              <a:latin typeface="Verdana" panose="020B0604030504040204" pitchFamily="34" charset="0"/>
              <a:ea typeface="Verdana" panose="020B0604030504040204" pitchFamily="34" charset="0"/>
            </a:endParaRPr>
          </a:p>
          <a:p>
            <a:pPr marL="0" indent="0">
              <a:buNone/>
            </a:pPr>
            <a:endParaRPr lang="nl-NL" sz="2200" dirty="0"/>
          </a:p>
        </p:txBody>
      </p:sp>
      <p:sp>
        <p:nvSpPr>
          <p:cNvPr id="5" name="TextBox 4">
            <a:extLst>
              <a:ext uri="{FF2B5EF4-FFF2-40B4-BE49-F238E27FC236}">
                <a16:creationId xmlns:a16="http://schemas.microsoft.com/office/drawing/2014/main" id="{1262080E-3D36-B848-0F11-1BBD5262EEAB}"/>
              </a:ext>
            </a:extLst>
          </p:cNvPr>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Hoe werkt het VBA+?</a:t>
            </a:r>
          </a:p>
        </p:txBody>
      </p:sp>
    </p:spTree>
    <p:extLst>
      <p:ext uri="{BB962C8B-B14F-4D97-AF65-F5344CB8AC3E}">
        <p14:creationId xmlns:p14="http://schemas.microsoft.com/office/powerpoint/2010/main" val="1894724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F87CC506-6F67-4BFB-8AC1-CBC2B8C99DEA}"/>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3" name="Tijdelijke aanduiding voor datum 2">
            <a:extLst>
              <a:ext uri="{FF2B5EF4-FFF2-40B4-BE49-F238E27FC236}">
                <a16:creationId xmlns:a16="http://schemas.microsoft.com/office/drawing/2014/main" id="{2A9BCF14-E6E3-4760-BCBC-687B2E08826D}"/>
              </a:ext>
            </a:extLst>
          </p:cNvPr>
          <p:cNvSpPr>
            <a:spLocks noGrp="1"/>
          </p:cNvSpPr>
          <p:nvPr>
            <p:ph type="dt" sz="half"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4" name="Tijdelijke aanduiding voor dianummer 3">
            <a:extLst>
              <a:ext uri="{FF2B5EF4-FFF2-40B4-BE49-F238E27FC236}">
                <a16:creationId xmlns:a16="http://schemas.microsoft.com/office/drawing/2014/main" id="{5A465D1A-18D5-49C2-A879-8DDA4503CDC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C3E6859-8C28-4DE8-8846-76EA289B8E8B}" type="slidenum">
              <a:rPr kumimoji="0" lang="nl-NL" sz="900" b="0" i="0" u="none" strike="noStrike" kern="1200" cap="none" spc="0" normalizeH="0" baseline="0" noProof="0" smtClean="0">
                <a:ln>
                  <a:noFill/>
                </a:ln>
                <a:solidFill>
                  <a:prstClr val="black"/>
                </a:solidFill>
                <a:effectLst/>
                <a:uLnTx/>
                <a:uFillTx/>
                <a:latin typeface="Verdan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900" b="0" i="0" u="none" strike="noStrike" kern="1200" cap="none" spc="0" normalizeH="0" baseline="0" noProof="0" dirty="0">
              <a:ln>
                <a:noFill/>
              </a:ln>
              <a:solidFill>
                <a:prstClr val="black"/>
              </a:solidFill>
              <a:effectLst/>
              <a:uLnTx/>
              <a:uFillTx/>
              <a:latin typeface="Verdana"/>
              <a:ea typeface="+mn-ea"/>
              <a:cs typeface="+mn-cs"/>
            </a:endParaRPr>
          </a:p>
        </p:txBody>
      </p:sp>
      <p:sp>
        <p:nvSpPr>
          <p:cNvPr id="6" name="Tijdelijke aanduiding voor inhoud 5">
            <a:extLst>
              <a:ext uri="{FF2B5EF4-FFF2-40B4-BE49-F238E27FC236}">
                <a16:creationId xmlns:a16="http://schemas.microsoft.com/office/drawing/2014/main" id="{BCE5F9AF-A164-481D-AFF1-78D687448BEC}"/>
              </a:ext>
            </a:extLst>
          </p:cNvPr>
          <p:cNvSpPr>
            <a:spLocks noGrp="1"/>
          </p:cNvSpPr>
          <p:nvPr>
            <p:ph idx="1"/>
          </p:nvPr>
        </p:nvSpPr>
        <p:spPr>
          <a:xfrm>
            <a:off x="581016" y="1649692"/>
            <a:ext cx="11183637" cy="4449450"/>
          </a:xfrm>
        </p:spPr>
        <p:txBody>
          <a:bodyPr>
            <a:normAutofit fontScale="85000" lnSpcReduction="10000"/>
          </a:bodyPr>
          <a:lstStyle/>
          <a:p>
            <a:pPr marL="0" indent="0">
              <a:lnSpc>
                <a:spcPct val="120000"/>
              </a:lnSpc>
              <a:buNone/>
            </a:pPr>
            <a:r>
              <a:rPr lang="nl-NL" sz="2000" b="1" dirty="0">
                <a:latin typeface="Verdana" panose="020B0604030504040204" pitchFamily="34" charset="0"/>
                <a:ea typeface="Verdana" panose="020B0604030504040204" pitchFamily="34" charset="0"/>
              </a:rPr>
              <a:t>Stap 3: Verwijs warm</a:t>
            </a:r>
          </a:p>
          <a:p>
            <a:pPr>
              <a:lnSpc>
                <a:spcPct val="120000"/>
              </a:lnSpc>
            </a:pPr>
            <a:r>
              <a:rPr lang="nl-NL" sz="2000" dirty="0">
                <a:latin typeface="Verdana" panose="020B0604030504040204" pitchFamily="34" charset="0"/>
                <a:ea typeface="Verdana" panose="020B0604030504040204" pitchFamily="34" charset="0"/>
              </a:rPr>
              <a:t>Heeft de roker interesse in begeleiding? Bespreek de opties voor begeleiding, laat de roker kiezen, en verwijs vervolgens warm door.</a:t>
            </a:r>
          </a:p>
          <a:p>
            <a:pPr marL="0" indent="0">
              <a:lnSpc>
                <a:spcPct val="120000"/>
              </a:lnSpc>
              <a:buNone/>
            </a:pPr>
            <a:r>
              <a:rPr lang="nl-NL" sz="2000" i="1" dirty="0">
                <a:solidFill>
                  <a:schemeClr val="accent2">
                    <a:lumMod val="75000"/>
                  </a:schemeClr>
                </a:solidFill>
                <a:latin typeface="Verdana" panose="020B0604030504040204" pitchFamily="34" charset="0"/>
                <a:ea typeface="Verdana" panose="020B0604030504040204" pitchFamily="34" charset="0"/>
              </a:rPr>
              <a:t>“Mag ik uw gegevens delen met de stoppen-met-roken begeleider om een afspraak in te plannen?” </a:t>
            </a:r>
            <a:r>
              <a:rPr lang="nl-NL" sz="2000" dirty="0">
                <a:solidFill>
                  <a:schemeClr val="accent2">
                    <a:lumMod val="75000"/>
                  </a:schemeClr>
                </a:solidFill>
                <a:latin typeface="Verdana" panose="020B0604030504040204" pitchFamily="34" charset="0"/>
                <a:ea typeface="Verdana" panose="020B0604030504040204" pitchFamily="34" charset="0"/>
              </a:rPr>
              <a:t>of plan direct een afspraak (bij uzelf of collega)</a:t>
            </a:r>
          </a:p>
          <a:p>
            <a:pPr marL="0" indent="0">
              <a:lnSpc>
                <a:spcPct val="120000"/>
              </a:lnSpc>
              <a:buNone/>
            </a:pPr>
            <a:endParaRPr lang="nl-NL" sz="2000" dirty="0">
              <a:latin typeface="Verdana" panose="020B0604030504040204" pitchFamily="34" charset="0"/>
              <a:ea typeface="Verdana" panose="020B0604030504040204" pitchFamily="34" charset="0"/>
            </a:endParaRPr>
          </a:p>
          <a:p>
            <a:pPr>
              <a:lnSpc>
                <a:spcPct val="120000"/>
              </a:lnSpc>
            </a:pPr>
            <a:r>
              <a:rPr lang="nl-NL" sz="2000" dirty="0">
                <a:latin typeface="Verdana" panose="020B0604030504040204" pitchFamily="34" charset="0"/>
                <a:ea typeface="Verdana" panose="020B0604030504040204" pitchFamily="34" charset="0"/>
              </a:rPr>
              <a:t>Twijfelt de roker nog over het stopen? Verwijs warm door naar een professional die de motivatie kan verhogen.</a:t>
            </a:r>
          </a:p>
          <a:p>
            <a:pPr marL="0" indent="0">
              <a:lnSpc>
                <a:spcPct val="120000"/>
              </a:lnSpc>
              <a:buNone/>
            </a:pPr>
            <a:r>
              <a:rPr lang="nl-NL" sz="2000" i="1" dirty="0">
                <a:solidFill>
                  <a:schemeClr val="accent2">
                    <a:lumMod val="75000"/>
                  </a:schemeClr>
                </a:solidFill>
                <a:latin typeface="Verdana" panose="020B0604030504040204" pitchFamily="34" charset="0"/>
                <a:ea typeface="Verdana" panose="020B0604030504040204" pitchFamily="34" charset="0"/>
              </a:rPr>
              <a:t>"Ik zou u graag in contact brengen met (...) om er verder over te praten. Vindt u dat goed?“</a:t>
            </a:r>
          </a:p>
          <a:p>
            <a:pPr marL="0" indent="0">
              <a:lnSpc>
                <a:spcPct val="120000"/>
              </a:lnSpc>
              <a:buNone/>
            </a:pPr>
            <a:endParaRPr lang="nl-NL" sz="2000" dirty="0">
              <a:latin typeface="Verdana" panose="020B0604030504040204" pitchFamily="34" charset="0"/>
              <a:ea typeface="Verdana" panose="020B0604030504040204" pitchFamily="34" charset="0"/>
            </a:endParaRPr>
          </a:p>
          <a:p>
            <a:pPr>
              <a:lnSpc>
                <a:spcPct val="120000"/>
              </a:lnSpc>
            </a:pPr>
            <a:r>
              <a:rPr lang="nl-NL" sz="2000" dirty="0">
                <a:latin typeface="Verdana" panose="020B0604030504040204" pitchFamily="34" charset="0"/>
                <a:ea typeface="Verdana" panose="020B0604030504040204" pitchFamily="34" charset="0"/>
              </a:rPr>
              <a:t>Wil de roker (nog) niet stoppen? Prima. Het belangrijkste is dat de persoon nu weet dat hulp altijd binnen handbereik is. Geef de roker eventueel een kaartje mee van www.ikstopnu.nl </a:t>
            </a:r>
          </a:p>
          <a:p>
            <a:pPr marL="0" indent="0">
              <a:lnSpc>
                <a:spcPct val="120000"/>
              </a:lnSpc>
              <a:buNone/>
            </a:pPr>
            <a:endParaRPr lang="nl-NL" sz="2000" dirty="0">
              <a:latin typeface="Verdana" panose="020B0604030504040204" pitchFamily="34" charset="0"/>
              <a:ea typeface="Verdana" panose="020B0604030504040204" pitchFamily="34" charset="0"/>
            </a:endParaRPr>
          </a:p>
          <a:p>
            <a:pPr marL="0" indent="0">
              <a:lnSpc>
                <a:spcPct val="120000"/>
              </a:lnSpc>
              <a:buNone/>
            </a:pPr>
            <a:endParaRPr lang="nl-NL" sz="2000" i="1" dirty="0">
              <a:solidFill>
                <a:schemeClr val="accent2">
                  <a:lumMod val="75000"/>
                </a:schemeClr>
              </a:solidFill>
              <a:latin typeface="Verdana" panose="020B0604030504040204" pitchFamily="34" charset="0"/>
              <a:ea typeface="Verdana" panose="020B0604030504040204" pitchFamily="34" charset="0"/>
            </a:endParaRPr>
          </a:p>
          <a:p>
            <a:pPr marL="0" indent="0">
              <a:buNone/>
            </a:pPr>
            <a:endParaRPr lang="nl-NL" sz="2000" dirty="0">
              <a:latin typeface="Verdana" panose="020B0604030504040204" pitchFamily="34" charset="0"/>
              <a:ea typeface="Verdana" panose="020B0604030504040204" pitchFamily="34" charset="0"/>
            </a:endParaRPr>
          </a:p>
          <a:p>
            <a:pPr marL="0" indent="0">
              <a:buNone/>
            </a:pPr>
            <a:endParaRPr lang="nl-NL" sz="2200" dirty="0"/>
          </a:p>
        </p:txBody>
      </p:sp>
      <p:sp>
        <p:nvSpPr>
          <p:cNvPr id="5" name="TextBox 4">
            <a:extLst>
              <a:ext uri="{FF2B5EF4-FFF2-40B4-BE49-F238E27FC236}">
                <a16:creationId xmlns:a16="http://schemas.microsoft.com/office/drawing/2014/main" id="{1262080E-3D36-B848-0F11-1BBD5262EEAB}"/>
              </a:ext>
            </a:extLst>
          </p:cNvPr>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Hoe werkt het VBA+?</a:t>
            </a:r>
          </a:p>
        </p:txBody>
      </p:sp>
    </p:spTree>
    <p:extLst>
      <p:ext uri="{BB962C8B-B14F-4D97-AF65-F5344CB8AC3E}">
        <p14:creationId xmlns:p14="http://schemas.microsoft.com/office/powerpoint/2010/main" val="767371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voettekst 1">
            <a:extLst>
              <a:ext uri="{FF2B5EF4-FFF2-40B4-BE49-F238E27FC236}">
                <a16:creationId xmlns:a16="http://schemas.microsoft.com/office/drawing/2014/main" id="{A19309EE-5544-7FFC-9D41-D4FDC10EDBF1}"/>
              </a:ext>
            </a:extLst>
          </p:cNvPr>
          <p:cNvSpPr>
            <a:spLocks noGrp="1"/>
          </p:cNvSpPr>
          <p:nvPr>
            <p:ph type="ftr" sz="quarter" idx="10"/>
          </p:nvPr>
        </p:nvSpPr>
        <p:spPr/>
        <p:txBody>
          <a:bodyPr/>
          <a:lstStyle/>
          <a:p>
            <a:pPr>
              <a:defRPr/>
            </a:pPr>
            <a:endParaRPr lang="nl-NL" dirty="0"/>
          </a:p>
        </p:txBody>
      </p:sp>
      <p:sp>
        <p:nvSpPr>
          <p:cNvPr id="3" name="Tijdelijke aanduiding voor datum 2">
            <a:extLst>
              <a:ext uri="{FF2B5EF4-FFF2-40B4-BE49-F238E27FC236}">
                <a16:creationId xmlns:a16="http://schemas.microsoft.com/office/drawing/2014/main" id="{10865C12-9869-8783-4234-4F9F8941277D}"/>
              </a:ext>
            </a:extLst>
          </p:cNvPr>
          <p:cNvSpPr>
            <a:spLocks noGrp="1"/>
          </p:cNvSpPr>
          <p:nvPr>
            <p:ph type="dt" sz="half" idx="11"/>
          </p:nvPr>
        </p:nvSpPr>
        <p:spPr/>
        <p:txBody>
          <a:bodyPr/>
          <a:lstStyle/>
          <a:p>
            <a:pPr>
              <a:defRPr/>
            </a:pPr>
            <a:endParaRPr lang="nl-NL" dirty="0"/>
          </a:p>
        </p:txBody>
      </p:sp>
      <p:sp>
        <p:nvSpPr>
          <p:cNvPr id="4" name="Tijdelijke aanduiding voor dianummer 3">
            <a:extLst>
              <a:ext uri="{FF2B5EF4-FFF2-40B4-BE49-F238E27FC236}">
                <a16:creationId xmlns:a16="http://schemas.microsoft.com/office/drawing/2014/main" id="{E9A5DF32-3685-C277-0331-F26FF720B414}"/>
              </a:ext>
            </a:extLst>
          </p:cNvPr>
          <p:cNvSpPr>
            <a:spLocks noGrp="1"/>
          </p:cNvSpPr>
          <p:nvPr>
            <p:ph type="sldNum" sz="quarter" idx="12"/>
          </p:nvPr>
        </p:nvSpPr>
        <p:spPr/>
        <p:txBody>
          <a:bodyPr/>
          <a:lstStyle/>
          <a:p>
            <a:pPr>
              <a:defRPr/>
            </a:pPr>
            <a:fld id="{1C3E6859-8C28-4DE8-8846-76EA289B8E8B}" type="slidenum">
              <a:rPr lang="nl-NL" smtClean="0"/>
              <a:pPr>
                <a:defRPr/>
              </a:pPr>
              <a:t>7</a:t>
            </a:fld>
            <a:endParaRPr lang="nl-NL" dirty="0"/>
          </a:p>
        </p:txBody>
      </p:sp>
      <p:sp>
        <p:nvSpPr>
          <p:cNvPr id="8" name="Tijdelijke aanduiding voor inhoud 5">
            <a:extLst>
              <a:ext uri="{FF2B5EF4-FFF2-40B4-BE49-F238E27FC236}">
                <a16:creationId xmlns:a16="http://schemas.microsoft.com/office/drawing/2014/main" id="{F3AA99E8-318B-823D-0F42-6F21E56008C8}"/>
              </a:ext>
            </a:extLst>
          </p:cNvPr>
          <p:cNvSpPr txBox="1">
            <a:spLocks/>
          </p:cNvSpPr>
          <p:nvPr/>
        </p:nvSpPr>
        <p:spPr bwMode="auto">
          <a:xfrm>
            <a:off x="1219927" y="1296858"/>
            <a:ext cx="10151780" cy="572321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E20031"/>
              </a:buClr>
              <a:buFont typeface="Arial" pitchFamily="34" charset="0"/>
              <a:buChar char="•"/>
              <a:defRPr sz="2400" kern="1200">
                <a:solidFill>
                  <a:srgbClr val="404040"/>
                </a:solidFill>
                <a:latin typeface="Verdana" pitchFamily="34" charset="0"/>
                <a:ea typeface="+mn-ea"/>
                <a:cs typeface="+mn-cs"/>
              </a:defRPr>
            </a:lvl1pPr>
            <a:lvl2pPr marL="742950" indent="-285750" algn="l" rtl="0" eaLnBrk="1" fontAlgn="base" hangingPunct="1">
              <a:spcBef>
                <a:spcPct val="20000"/>
              </a:spcBef>
              <a:spcAft>
                <a:spcPct val="0"/>
              </a:spcAft>
              <a:buClr>
                <a:srgbClr val="E20031"/>
              </a:buClr>
              <a:buFont typeface="Arial"/>
              <a:buChar char="•"/>
              <a:defRPr sz="2000" kern="1200" baseline="0">
                <a:solidFill>
                  <a:srgbClr val="404040"/>
                </a:solidFill>
                <a:latin typeface="Verdana" pitchFamily="34" charset="0"/>
                <a:ea typeface="+mn-ea"/>
                <a:cs typeface="+mn-cs"/>
              </a:defRPr>
            </a:lvl2pPr>
            <a:lvl3pPr marL="1143000" indent="-228600" algn="l" rtl="0" eaLnBrk="1" fontAlgn="base" hangingPunct="1">
              <a:spcBef>
                <a:spcPct val="20000"/>
              </a:spcBef>
              <a:spcAft>
                <a:spcPct val="0"/>
              </a:spcAft>
              <a:buClr>
                <a:srgbClr val="E20031"/>
              </a:buClr>
              <a:buFont typeface="Arial" charset="0"/>
              <a:buChar char="•"/>
              <a:defRPr sz="2000" kern="1200">
                <a:solidFill>
                  <a:srgbClr val="404040"/>
                </a:solidFill>
                <a:latin typeface="Verdana" pitchFamily="34" charset="0"/>
                <a:ea typeface="+mn-ea"/>
                <a:cs typeface="+mn-cs"/>
              </a:defRPr>
            </a:lvl3pPr>
            <a:lvl4pPr marL="1600200" indent="-228600" algn="l" rtl="0" eaLnBrk="1" fontAlgn="base" hangingPunct="1">
              <a:spcBef>
                <a:spcPct val="20000"/>
              </a:spcBef>
              <a:spcAft>
                <a:spcPct val="0"/>
              </a:spcAft>
              <a:buClr>
                <a:srgbClr val="E20031"/>
              </a:buClr>
              <a:buFont typeface="Arial"/>
              <a:buChar char="•"/>
              <a:defRPr sz="2000" kern="1200">
                <a:solidFill>
                  <a:srgbClr val="404040"/>
                </a:solidFill>
                <a:latin typeface="Verdana" pitchFamily="34" charset="0"/>
                <a:ea typeface="+mn-ea"/>
                <a:cs typeface="+mn-cs"/>
              </a:defRPr>
            </a:lvl4pPr>
            <a:lvl5pPr marL="2057400" indent="-228600" algn="l" rtl="0" eaLnBrk="1" fontAlgn="base" hangingPunct="1">
              <a:spcBef>
                <a:spcPct val="20000"/>
              </a:spcBef>
              <a:spcAft>
                <a:spcPct val="0"/>
              </a:spcAft>
              <a:buClr>
                <a:srgbClr val="E20031"/>
              </a:buClr>
              <a:buFont typeface="Arial"/>
              <a:buChar char="•"/>
              <a:defRPr sz="2000" kern="1200">
                <a:solidFill>
                  <a:srgbClr val="404040"/>
                </a:solidFill>
                <a:latin typeface="Verdana"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19100">
              <a:buClr>
                <a:schemeClr val="tx1"/>
              </a:buClr>
            </a:pPr>
            <a:r>
              <a:rPr lang="nl-NL" sz="2000" b="1" dirty="0">
                <a:solidFill>
                  <a:schemeClr val="tx1"/>
                </a:solidFill>
              </a:rPr>
              <a:t>Kort stopadvies </a:t>
            </a:r>
            <a:r>
              <a:rPr lang="nl-NL" sz="2000" dirty="0">
                <a:solidFill>
                  <a:schemeClr val="tx1"/>
                </a:solidFill>
              </a:rPr>
              <a:t>van zorgverlener kan de kans dat iemand stopt met roken bijna verdubbelen</a:t>
            </a:r>
          </a:p>
          <a:p>
            <a:pPr marL="419100">
              <a:buClr>
                <a:schemeClr val="tx1"/>
              </a:buClr>
            </a:pPr>
            <a:endParaRPr lang="nl-NL" sz="2000" dirty="0">
              <a:solidFill>
                <a:schemeClr val="tx1"/>
              </a:solidFill>
            </a:endParaRPr>
          </a:p>
          <a:p>
            <a:pPr marL="419100">
              <a:buClr>
                <a:schemeClr val="tx1"/>
              </a:buClr>
            </a:pPr>
            <a:r>
              <a:rPr lang="nl-NL" sz="2000" dirty="0">
                <a:solidFill>
                  <a:schemeClr val="tx1"/>
                </a:solidFill>
              </a:rPr>
              <a:t>Wanneer </a:t>
            </a:r>
            <a:r>
              <a:rPr lang="nl-NL" sz="2000" b="1" dirty="0">
                <a:solidFill>
                  <a:schemeClr val="tx1"/>
                </a:solidFill>
              </a:rPr>
              <a:t>effectieve rookstophulp </a:t>
            </a:r>
            <a:r>
              <a:rPr lang="nl-NL" sz="2000" dirty="0">
                <a:solidFill>
                  <a:schemeClr val="tx1"/>
                </a:solidFill>
              </a:rPr>
              <a:t>(dus begeleiding en evt. medicatie) wordt benoemd </a:t>
            </a:r>
            <a:r>
              <a:rPr lang="nl-NL" sz="2000" b="1" dirty="0">
                <a:solidFill>
                  <a:schemeClr val="tx1"/>
                </a:solidFill>
              </a:rPr>
              <a:t>in het stopadvies</a:t>
            </a:r>
            <a:r>
              <a:rPr lang="nl-NL" sz="2000" dirty="0">
                <a:solidFill>
                  <a:schemeClr val="tx1"/>
                </a:solidFill>
              </a:rPr>
              <a:t>: ruim 5x hogere kans dat roker hier gebruik van maakt bij stoppoging</a:t>
            </a:r>
          </a:p>
          <a:p>
            <a:pPr marL="419100">
              <a:buClr>
                <a:schemeClr val="tx1"/>
              </a:buClr>
            </a:pPr>
            <a:endParaRPr lang="nl-NL" sz="2000" dirty="0">
              <a:solidFill>
                <a:schemeClr val="tx1"/>
              </a:solidFill>
            </a:endParaRPr>
          </a:p>
          <a:p>
            <a:pPr marL="419100">
              <a:buClr>
                <a:schemeClr val="tx1"/>
              </a:buClr>
            </a:pPr>
            <a:r>
              <a:rPr lang="nl-NL" sz="2000" dirty="0">
                <a:solidFill>
                  <a:schemeClr val="tx1"/>
                </a:solidFill>
              </a:rPr>
              <a:t>Tot 17x meer rokers starten met een begeleidingstraject wanneer zij </a:t>
            </a:r>
            <a:r>
              <a:rPr lang="nl-NL" sz="2000" b="1" dirty="0">
                <a:solidFill>
                  <a:schemeClr val="tx1"/>
                </a:solidFill>
              </a:rPr>
              <a:t>warm verwezen </a:t>
            </a:r>
            <a:r>
              <a:rPr lang="nl-NL" sz="2000" dirty="0">
                <a:solidFill>
                  <a:schemeClr val="tx1"/>
                </a:solidFill>
              </a:rPr>
              <a:t>worden door zorgverlener</a:t>
            </a:r>
            <a:endParaRPr lang="nl-NL" sz="2000" b="1" dirty="0">
              <a:solidFill>
                <a:schemeClr val="tx1"/>
              </a:solidFill>
            </a:endParaRPr>
          </a:p>
          <a:p>
            <a:pPr marL="76200" indent="0">
              <a:buNone/>
            </a:pPr>
            <a:endParaRPr lang="nl-NL" sz="2000" dirty="0">
              <a:solidFill>
                <a:schemeClr val="tx1"/>
              </a:solidFill>
            </a:endParaRPr>
          </a:p>
          <a:p>
            <a:pPr marL="76200" indent="0">
              <a:buNone/>
            </a:pPr>
            <a:r>
              <a:rPr lang="nl-NL" sz="1600" i="1" dirty="0">
                <a:solidFill>
                  <a:schemeClr val="tx1"/>
                </a:solidFill>
              </a:rPr>
              <a:t>Warm verwijzen = zorgverlener neemt initiatief om vervolgafspraak voor de roker te regelen (bijv. door direct afspraak in agenda van collega te plannen, of door contactgegevens van de roker door te geven aan een begeleider die vervolgens contact opneemt met de roker)</a:t>
            </a:r>
          </a:p>
          <a:p>
            <a:pPr marL="76200" indent="0">
              <a:buNone/>
            </a:pPr>
            <a:endParaRPr lang="nl-NL" sz="1600" i="1" dirty="0">
              <a:solidFill>
                <a:schemeClr val="tx1"/>
              </a:solidFill>
            </a:endParaRPr>
          </a:p>
          <a:p>
            <a:pPr marL="76200" indent="0">
              <a:buNone/>
            </a:pPr>
            <a:r>
              <a:rPr lang="nl-NL" sz="1600" i="1" dirty="0">
                <a:solidFill>
                  <a:schemeClr val="tx1"/>
                </a:solidFill>
              </a:rPr>
              <a:t>Koud verwijzen = de roker moet zelf een afspraak maken bij een stoppen-met-rokenbegeleider</a:t>
            </a:r>
          </a:p>
          <a:p>
            <a:pPr marL="419100"/>
            <a:endParaRPr lang="nl-NL" sz="2000" dirty="0">
              <a:solidFill>
                <a:schemeClr val="tx1"/>
              </a:solidFill>
            </a:endParaRPr>
          </a:p>
          <a:p>
            <a:pPr marL="76200" indent="0">
              <a:buNone/>
            </a:pPr>
            <a:endParaRPr lang="nl-NL" sz="2000" dirty="0">
              <a:solidFill>
                <a:schemeClr val="tx1"/>
              </a:solidFill>
            </a:endParaRPr>
          </a:p>
          <a:p>
            <a:pPr marL="457200" lvl="1" indent="0">
              <a:buNone/>
            </a:pPr>
            <a:endParaRPr lang="nl-NL" sz="1600" dirty="0">
              <a:solidFill>
                <a:schemeClr val="tx1"/>
              </a:solidFill>
            </a:endParaRPr>
          </a:p>
          <a:p>
            <a:pPr lvl="1"/>
            <a:endParaRPr lang="nl-NL" sz="1600" dirty="0">
              <a:solidFill>
                <a:schemeClr val="tx1"/>
              </a:solidFill>
            </a:endParaRPr>
          </a:p>
          <a:p>
            <a:pPr lvl="1"/>
            <a:endParaRPr lang="nl-NL" sz="1600" dirty="0">
              <a:solidFill>
                <a:schemeClr val="tx1"/>
              </a:solidFill>
            </a:endParaRPr>
          </a:p>
        </p:txBody>
      </p:sp>
      <p:pic>
        <p:nvPicPr>
          <p:cNvPr id="6" name="Graphic 5" descr="Duim omhoog met effen opvulling">
            <a:extLst>
              <a:ext uri="{FF2B5EF4-FFF2-40B4-BE49-F238E27FC236}">
                <a16:creationId xmlns:a16="http://schemas.microsoft.com/office/drawing/2014/main" id="{91B3C21C-D01C-57DD-A24E-98E4B255C27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6610" y="4643951"/>
            <a:ext cx="543317" cy="543317"/>
          </a:xfrm>
          <a:prstGeom prst="rect">
            <a:avLst/>
          </a:prstGeom>
        </p:spPr>
      </p:pic>
      <p:pic>
        <p:nvPicPr>
          <p:cNvPr id="13" name="Graphic 12" descr="Duim omlaag met effen opvulling">
            <a:extLst>
              <a:ext uri="{FF2B5EF4-FFF2-40B4-BE49-F238E27FC236}">
                <a16:creationId xmlns:a16="http://schemas.microsoft.com/office/drawing/2014/main" id="{480399CF-2854-414A-34AC-C639CDCF0AB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6610" y="5744666"/>
            <a:ext cx="543317" cy="543317"/>
          </a:xfrm>
          <a:prstGeom prst="rect">
            <a:avLst/>
          </a:prstGeom>
        </p:spPr>
      </p:pic>
      <p:sp>
        <p:nvSpPr>
          <p:cNvPr id="9" name="TextBox 4">
            <a:extLst>
              <a:ext uri="{FF2B5EF4-FFF2-40B4-BE49-F238E27FC236}">
                <a16:creationId xmlns:a16="http://schemas.microsoft.com/office/drawing/2014/main" id="{C8AEB5E4-ADE3-F342-5454-46CD9469668B}"/>
              </a:ext>
            </a:extLst>
          </p:cNvPr>
          <p:cNvSpPr txBox="1"/>
          <p:nvPr/>
        </p:nvSpPr>
        <p:spPr>
          <a:xfrm>
            <a:off x="676610" y="480896"/>
            <a:ext cx="9137128" cy="707886"/>
          </a:xfrm>
          <a:prstGeom prst="rect">
            <a:avLst/>
          </a:prstGeom>
          <a:noFill/>
        </p:spPr>
        <p:txBody>
          <a:bodyPr wrap="square" rtlCol="0">
            <a:spAutoFit/>
          </a:bodyPr>
          <a:lstStyle/>
          <a:p>
            <a:r>
              <a:rPr lang="nl-NL" sz="4000" b="1" dirty="0">
                <a:solidFill>
                  <a:schemeClr val="accent1">
                    <a:lumMod val="50000"/>
                  </a:schemeClr>
                </a:solidFill>
              </a:rPr>
              <a:t>Onderbouwing voor VBA+</a:t>
            </a:r>
          </a:p>
        </p:txBody>
      </p:sp>
    </p:spTree>
    <p:extLst>
      <p:ext uri="{BB962C8B-B14F-4D97-AF65-F5344CB8AC3E}">
        <p14:creationId xmlns:p14="http://schemas.microsoft.com/office/powerpoint/2010/main" val="2235575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02491FD7-89A8-A9FD-46EE-3ED2CF32B600}"/>
              </a:ext>
            </a:extLst>
          </p:cNvPr>
          <p:cNvSpPr>
            <a:spLocks noGrp="1"/>
          </p:cNvSpPr>
          <p:nvPr>
            <p:ph idx="1"/>
          </p:nvPr>
        </p:nvSpPr>
        <p:spPr/>
        <p:txBody>
          <a:bodyPr/>
          <a:lstStyle/>
          <a:p>
            <a:pPr marL="0" indent="0">
              <a:buNone/>
            </a:pPr>
            <a:endParaRPr lang="nl-NL" dirty="0"/>
          </a:p>
          <a:p>
            <a:pPr marL="0" indent="0">
              <a:buNone/>
            </a:pPr>
            <a:r>
              <a:rPr lang="nl-NL" dirty="0"/>
              <a:t>3 fragmenten in filmpje: </a:t>
            </a:r>
          </a:p>
          <a:p>
            <a:pPr marL="0" indent="0">
              <a:buNone/>
            </a:pPr>
            <a:r>
              <a:rPr lang="nl-NL" dirty="0"/>
              <a:t>1: Hoe geen stopadvies te geven</a:t>
            </a:r>
          </a:p>
          <a:p>
            <a:pPr marL="0" indent="0">
              <a:buNone/>
            </a:pPr>
            <a:r>
              <a:rPr lang="nl-NL" dirty="0"/>
              <a:t>2: VBA+ bij iemand die wilt stoppen met roken</a:t>
            </a:r>
          </a:p>
          <a:p>
            <a:pPr marL="0" indent="0">
              <a:buNone/>
            </a:pPr>
            <a:r>
              <a:rPr lang="nl-NL" dirty="0"/>
              <a:t>3: VBA+ bij iemand die twijfelt om te gaan stoppen met roken</a:t>
            </a:r>
          </a:p>
          <a:p>
            <a:endParaRPr lang="nl-NL" dirty="0"/>
          </a:p>
          <a:p>
            <a:pPr marL="0" indent="0">
              <a:buNone/>
            </a:pPr>
            <a:r>
              <a:rPr lang="nl-NL" dirty="0">
                <a:hlinkClick r:id="rId2"/>
              </a:rPr>
              <a:t>Klik hier om de video te openen</a:t>
            </a:r>
            <a:endParaRPr lang="nl-NL" dirty="0"/>
          </a:p>
        </p:txBody>
      </p:sp>
      <p:sp>
        <p:nvSpPr>
          <p:cNvPr id="6" name="TextBox 5">
            <a:extLst>
              <a:ext uri="{FF2B5EF4-FFF2-40B4-BE49-F238E27FC236}">
                <a16:creationId xmlns:a16="http://schemas.microsoft.com/office/drawing/2014/main" id="{096265E6-4EE8-43D9-638C-5492D5904638}"/>
              </a:ext>
            </a:extLst>
          </p:cNvPr>
          <p:cNvSpPr txBox="1"/>
          <p:nvPr/>
        </p:nvSpPr>
        <p:spPr>
          <a:xfrm>
            <a:off x="838200" y="561893"/>
            <a:ext cx="9137128" cy="707886"/>
          </a:xfrm>
          <a:prstGeom prst="rect">
            <a:avLst/>
          </a:prstGeom>
          <a:noFill/>
        </p:spPr>
        <p:txBody>
          <a:bodyPr wrap="square" rtlCol="0">
            <a:spAutoFit/>
          </a:bodyPr>
          <a:lstStyle/>
          <a:p>
            <a:r>
              <a:rPr lang="nl-NL" sz="4000" b="1" dirty="0">
                <a:solidFill>
                  <a:schemeClr val="accent1">
                    <a:lumMod val="50000"/>
                  </a:schemeClr>
                </a:solidFill>
              </a:rPr>
              <a:t>VBA+ filmpje</a:t>
            </a:r>
          </a:p>
        </p:txBody>
      </p:sp>
      <p:pic>
        <p:nvPicPr>
          <p:cNvPr id="7" name="Afbeelding 6">
            <a:extLst>
              <a:ext uri="{FF2B5EF4-FFF2-40B4-BE49-F238E27FC236}">
                <a16:creationId xmlns:a16="http://schemas.microsoft.com/office/drawing/2014/main" id="{69BF80C9-668C-EC06-E9F9-1DE9B73B1192}"/>
              </a:ext>
            </a:extLst>
          </p:cNvPr>
          <p:cNvPicPr>
            <a:picLocks noChangeAspect="1"/>
          </p:cNvPicPr>
          <p:nvPr/>
        </p:nvPicPr>
        <p:blipFill>
          <a:blip r:embed="rId3"/>
          <a:stretch>
            <a:fillRect/>
          </a:stretch>
        </p:blipFill>
        <p:spPr>
          <a:xfrm>
            <a:off x="6629560" y="681037"/>
            <a:ext cx="4724240" cy="2652617"/>
          </a:xfrm>
          <a:prstGeom prst="rect">
            <a:avLst/>
          </a:prstGeom>
        </p:spPr>
      </p:pic>
    </p:spTree>
    <p:extLst>
      <p:ext uri="{BB962C8B-B14F-4D97-AF65-F5344CB8AC3E}">
        <p14:creationId xmlns:p14="http://schemas.microsoft.com/office/powerpoint/2010/main" val="689123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3477" y="1585737"/>
            <a:ext cx="10645046" cy="2677656"/>
          </a:xfrm>
          <a:prstGeom prst="rect">
            <a:avLst/>
          </a:prstGeom>
          <a:noFill/>
        </p:spPr>
        <p:txBody>
          <a:bodyPr wrap="square" rtlCol="0">
            <a:spAutoFit/>
          </a:bodyPr>
          <a:lstStyle/>
          <a:p>
            <a:pPr marL="457200" lvl="0" indent="-457200">
              <a:buFont typeface="Arial" panose="020B0604020202020204" pitchFamily="34" charset="0"/>
              <a:buChar char="•"/>
            </a:pPr>
            <a:r>
              <a:rPr lang="nl-NL" sz="2800" dirty="0">
                <a:highlight>
                  <a:srgbClr val="FFFF00"/>
                </a:highlight>
              </a:rPr>
              <a:t>Benoem hier wat de opties zijn voor een interne verwijzing (bijv. praktijkondersteuner in de eigen praktijk, of stoppen-met-rokencoach binnen het ziekenhuis)</a:t>
            </a:r>
          </a:p>
          <a:p>
            <a:pPr marL="457200" lvl="0" indent="-457200">
              <a:buFont typeface="Arial" panose="020B0604020202020204" pitchFamily="34" charset="0"/>
              <a:buChar char="•"/>
            </a:pPr>
            <a:endParaRPr lang="nl-NL" sz="2800" dirty="0">
              <a:highlight>
                <a:srgbClr val="FFFF00"/>
              </a:highlight>
            </a:endParaRPr>
          </a:p>
          <a:p>
            <a:pPr lvl="0"/>
            <a:br>
              <a:rPr lang="nl-NL" sz="2800" dirty="0"/>
            </a:br>
            <a:r>
              <a:rPr lang="nl-NL" sz="2800" dirty="0"/>
              <a:t>	</a:t>
            </a:r>
            <a:r>
              <a:rPr lang="nl-NL" dirty="0"/>
              <a:t>	</a:t>
            </a:r>
            <a:endParaRPr lang="nl-NL" sz="2000" dirty="0"/>
          </a:p>
        </p:txBody>
      </p:sp>
      <p:sp>
        <p:nvSpPr>
          <p:cNvPr id="6" name="TextBox 5"/>
          <p:cNvSpPr txBox="1"/>
          <p:nvPr/>
        </p:nvSpPr>
        <p:spPr>
          <a:xfrm>
            <a:off x="773477" y="499750"/>
            <a:ext cx="9137128" cy="707886"/>
          </a:xfrm>
          <a:prstGeom prst="rect">
            <a:avLst/>
          </a:prstGeom>
          <a:noFill/>
        </p:spPr>
        <p:txBody>
          <a:bodyPr wrap="square" rtlCol="0">
            <a:spAutoFit/>
          </a:bodyPr>
          <a:lstStyle/>
          <a:p>
            <a:r>
              <a:rPr lang="nl-NL" sz="4000" b="1" dirty="0">
                <a:solidFill>
                  <a:schemeClr val="accent1">
                    <a:lumMod val="50000"/>
                  </a:schemeClr>
                </a:solidFill>
              </a:rPr>
              <a:t>Interne verwijsopties VBA+</a:t>
            </a:r>
          </a:p>
        </p:txBody>
      </p:sp>
    </p:spTree>
    <p:extLst>
      <p:ext uri="{BB962C8B-B14F-4D97-AF65-F5344CB8AC3E}">
        <p14:creationId xmlns:p14="http://schemas.microsoft.com/office/powerpoint/2010/main" val="1744978055"/>
      </p:ext>
    </p:extLst>
  </p:cSld>
  <p:clrMapOvr>
    <a:masterClrMapping/>
  </p:clrMapOvr>
</p:sld>
</file>

<file path=ppt/theme/theme1.xml><?xml version="1.0" encoding="utf-8"?>
<a:theme xmlns:a="http://schemas.openxmlformats.org/drawingml/2006/main" name="Office Theme">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886</TotalTime>
  <Words>1125</Words>
  <Application>Microsoft Office PowerPoint</Application>
  <PresentationFormat>Breedbeeld</PresentationFormat>
  <Paragraphs>184</Paragraphs>
  <Slides>18</Slides>
  <Notes>7</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18</vt:i4>
      </vt:variant>
    </vt:vector>
  </HeadingPairs>
  <TitlesOfParts>
    <vt:vector size="24" baseType="lpstr">
      <vt:lpstr>Arial</vt:lpstr>
      <vt:lpstr>Calibri</vt:lpstr>
      <vt:lpstr>Calibri Light</vt:lpstr>
      <vt:lpstr>Courier New</vt:lpstr>
      <vt:lpstr>Verdana</vt:lpstr>
      <vt:lpstr>Office Theme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Extern aanbod van stoppen-met-rokenbegeleiding</vt:lpstr>
      <vt:lpstr>PowerPoint-presentatie</vt:lpstr>
      <vt:lpstr>PowerPoint-presentatie</vt:lpstr>
      <vt:lpstr>PowerPoint-presentatie</vt:lpstr>
      <vt:lpstr>Registratie van rookstatus en VBA+</vt:lpstr>
      <vt:lpstr>PowerPoint-presentatie</vt:lpstr>
      <vt:lpstr>PowerPoint-presentatie</vt:lpstr>
      <vt:lpstr>Evaluatie</vt:lpstr>
      <vt:lpstr>Veel succes!  Voor vragen kan je terecht bij: [contactgegevens]</vt:lpstr>
    </vt:vector>
  </TitlesOfParts>
  <Company>University of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Z.E. Pardoel</dc:creator>
  <cp:lastModifiedBy>Lisa Koster</cp:lastModifiedBy>
  <cp:revision>163</cp:revision>
  <dcterms:created xsi:type="dcterms:W3CDTF">2020-10-02T07:45:35Z</dcterms:created>
  <dcterms:modified xsi:type="dcterms:W3CDTF">2023-05-16T08:26:20Z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Eco">
    <vt:lpwstr>JA</vt:lpwstr>
  </property>
</Properties>
</file>