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1" r:id="rId1"/>
  </p:sldMasterIdLst>
  <p:notesMasterIdLst>
    <p:notesMasterId r:id="rId16"/>
  </p:notesMasterIdLst>
  <p:sldIdLst>
    <p:sldId id="271" r:id="rId2"/>
    <p:sldId id="307" r:id="rId3"/>
    <p:sldId id="313" r:id="rId4"/>
    <p:sldId id="355" r:id="rId5"/>
    <p:sldId id="356" r:id="rId6"/>
    <p:sldId id="352" r:id="rId7"/>
    <p:sldId id="316" r:id="rId8"/>
    <p:sldId id="310" r:id="rId9"/>
    <p:sldId id="283" r:id="rId10"/>
    <p:sldId id="358" r:id="rId11"/>
    <p:sldId id="304" r:id="rId12"/>
    <p:sldId id="312" r:id="rId13"/>
    <p:sldId id="359" r:id="rId14"/>
    <p:sldId id="314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C4AEACA-9AF8-3F9D-9489-215B84CFC34C}" name="Lisa Koster" initials="LK" userId="S::lkoster@Trimbos.nl::7dd963b4-ad0b-415b-8f1e-4c19d7bc6a60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.E. Pardoel" initials="ZP" lastIdx="16" clrIdx="0"/>
  <p:cmAuthor id="2" name="N.P. Verheij-Jansen" initials="NV" lastIdx="28" clrIdx="1"/>
  <p:cmAuthor id="3" name="Bouma, AJ (revalidatiegeneeskunde)" initials="AJB" lastIdx="8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5" autoAdjust="0"/>
    <p:restoredTop sz="94660" autoAdjust="0"/>
  </p:normalViewPr>
  <p:slideViewPr>
    <p:cSldViewPr snapToGrid="0">
      <p:cViewPr varScale="1">
        <p:scale>
          <a:sx n="108" d="100"/>
          <a:sy n="108" d="100"/>
        </p:scale>
        <p:origin x="684" y="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F40058-5EA9-49B3-8740-37AD8D2D719F}" type="datetimeFigureOut">
              <a:rPr lang="nl-NL" smtClean="0"/>
              <a:t>16-5-2023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7AB3DB-88AE-4020-9A89-0A63198D7B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8785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AB3DB-88AE-4020-9A89-0A63198D7B20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31729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AB3DB-88AE-4020-9A89-0A63198D7B20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36657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AB3DB-88AE-4020-9A89-0A63198D7B20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59520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Huisarts is eerste</a:t>
            </a:r>
            <a:r>
              <a:rPr lang="nl-NL" baseline="0" dirty="0"/>
              <a:t> aanspreekpunt, vaak hebben zij een praktijkondersteuner die hierin gespecialiseerd is.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AB3DB-88AE-4020-9A89-0A63198D7B20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88607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AB3DB-88AE-4020-9A89-0A63198D7B20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7298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AB3DB-88AE-4020-9A89-0A63198D7B20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27776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AB3DB-88AE-4020-9A89-0A63198D7B20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77408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413D9-47FB-4BE5-847D-A15AD04298BD}" type="datetimeFigureOut">
              <a:rPr lang="nl-NL" smtClean="0"/>
              <a:t>16-5-2023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22CF4-1EE2-4D7D-9EEF-381FEB56CF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8783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413D9-47FB-4BE5-847D-A15AD04298BD}" type="datetimeFigureOut">
              <a:rPr lang="nl-NL" smtClean="0"/>
              <a:t>16-5-2023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22CF4-1EE2-4D7D-9EEF-381FEB56CF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9901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413D9-47FB-4BE5-847D-A15AD04298BD}" type="datetimeFigureOut">
              <a:rPr lang="nl-NL" smtClean="0"/>
              <a:t>16-5-2023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22CF4-1EE2-4D7D-9EEF-381FEB56CF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5570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voettekst 4"/>
          <p:cNvSpPr>
            <a:spLocks noGrp="1"/>
          </p:cNvSpPr>
          <p:nvPr>
            <p:ph type="ftr" sz="quarter" idx="10"/>
          </p:nvPr>
        </p:nvSpPr>
        <p:spPr>
          <a:xfrm>
            <a:off x="2255574" y="6309321"/>
            <a:ext cx="5376597" cy="365125"/>
          </a:xfrm>
          <a:prstGeom prst="rect">
            <a:avLst/>
          </a:prstGeom>
        </p:spPr>
        <p:txBody>
          <a:bodyPr/>
          <a:lstStyle>
            <a:lvl1pPr>
              <a:defRPr sz="900" baseline="0">
                <a:latin typeface="Verdana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1"/>
          </p:nvPr>
        </p:nvSpPr>
        <p:spPr>
          <a:xfrm>
            <a:off x="7920203" y="6309321"/>
            <a:ext cx="2304256" cy="365125"/>
          </a:xfrm>
          <a:prstGeom prst="rect">
            <a:avLst/>
          </a:prstGeom>
        </p:spPr>
        <p:txBody>
          <a:bodyPr/>
          <a:lstStyle>
            <a:lvl1pPr algn="ctr">
              <a:defRPr sz="900">
                <a:latin typeface="Verdana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6" name="Tijdelijke aanduiding voor dianummer 7"/>
          <p:cNvSpPr>
            <a:spLocks noGrp="1"/>
          </p:cNvSpPr>
          <p:nvPr>
            <p:ph type="sldNum" sz="quarter" idx="12"/>
          </p:nvPr>
        </p:nvSpPr>
        <p:spPr>
          <a:xfrm>
            <a:off x="10512491" y="6309321"/>
            <a:ext cx="959843" cy="365125"/>
          </a:xfrm>
          <a:prstGeom prst="rect">
            <a:avLst/>
          </a:prstGeom>
        </p:spPr>
        <p:txBody>
          <a:bodyPr/>
          <a:lstStyle>
            <a:lvl1pPr algn="r">
              <a:defRPr sz="900">
                <a:latin typeface="Verdana"/>
              </a:defRPr>
            </a:lvl1pPr>
          </a:lstStyle>
          <a:p>
            <a:pPr>
              <a:defRPr/>
            </a:pPr>
            <a:fld id="{1C3E6859-8C28-4DE8-8846-76EA289B8E8B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  <p:sp>
        <p:nvSpPr>
          <p:cNvPr id="8" name="Titel 1"/>
          <p:cNvSpPr>
            <a:spLocks noGrp="1"/>
          </p:cNvSpPr>
          <p:nvPr>
            <p:ph type="ctrTitle" hasCustomPrompt="1"/>
          </p:nvPr>
        </p:nvSpPr>
        <p:spPr>
          <a:xfrm>
            <a:off x="719668" y="476250"/>
            <a:ext cx="10752667" cy="1152625"/>
          </a:xfrm>
          <a:prstGeom prst="rect">
            <a:avLst/>
          </a:prstGeom>
        </p:spPr>
        <p:txBody>
          <a:bodyPr anchor="t" anchorCtr="0"/>
          <a:lstStyle>
            <a:lvl1pPr algn="l">
              <a:defRPr sz="3200" baseline="0">
                <a:solidFill>
                  <a:srgbClr val="E20031"/>
                </a:solidFill>
              </a:defRPr>
            </a:lvl1pPr>
          </a:lstStyle>
          <a:p>
            <a:r>
              <a:rPr lang="nl-NL" dirty="0"/>
              <a:t>Klik om een titel te maken</a:t>
            </a:r>
          </a:p>
        </p:txBody>
      </p:sp>
      <p:sp>
        <p:nvSpPr>
          <p:cNvPr id="10" name="Tijdelijke aanduiding voor tekst 2"/>
          <p:cNvSpPr>
            <a:spLocks noGrp="1"/>
          </p:cNvSpPr>
          <p:nvPr>
            <p:ph idx="1" hasCustomPrompt="1"/>
          </p:nvPr>
        </p:nvSpPr>
        <p:spPr bwMode="auto">
          <a:xfrm>
            <a:off x="719667" y="1815150"/>
            <a:ext cx="10752667" cy="4278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400"/>
            </a:lvl1pPr>
            <a:lvl2pPr marL="742950" indent="-285750">
              <a:buFont typeface="Arial"/>
              <a:buChar char="•"/>
              <a:defRPr sz="2000" baseline="0"/>
            </a:lvl2pPr>
            <a:lvl3pPr>
              <a:defRPr sz="2000"/>
            </a:lvl3pPr>
            <a:lvl4pPr marL="1600200" indent="-228600">
              <a:buFont typeface="Arial"/>
              <a:buChar char="•"/>
              <a:defRPr/>
            </a:lvl4pPr>
            <a:lvl5pPr marL="2057400" indent="-228600">
              <a:buFont typeface="Arial"/>
              <a:buChar char="•"/>
              <a:defRPr/>
            </a:lvl5pPr>
          </a:lstStyle>
          <a:p>
            <a:pPr lvl="0"/>
            <a:r>
              <a:rPr lang="nl-NL" dirty="0"/>
              <a:t>Klik om een tekst in te voegen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596440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413D9-47FB-4BE5-847D-A15AD04298BD}" type="datetimeFigureOut">
              <a:rPr lang="nl-NL" smtClean="0"/>
              <a:t>16-5-2023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22CF4-1EE2-4D7D-9EEF-381FEB56CF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0960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413D9-47FB-4BE5-847D-A15AD04298BD}" type="datetimeFigureOut">
              <a:rPr lang="nl-NL" smtClean="0"/>
              <a:t>16-5-2023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22CF4-1EE2-4D7D-9EEF-381FEB56CF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8331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413D9-47FB-4BE5-847D-A15AD04298BD}" type="datetimeFigureOut">
              <a:rPr lang="nl-NL" smtClean="0"/>
              <a:t>16-5-2023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22CF4-1EE2-4D7D-9EEF-381FEB56CF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1103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413D9-47FB-4BE5-847D-A15AD04298BD}" type="datetimeFigureOut">
              <a:rPr lang="nl-NL" smtClean="0"/>
              <a:t>16-5-2023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22CF4-1EE2-4D7D-9EEF-381FEB56CF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2603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413D9-47FB-4BE5-847D-A15AD04298BD}" type="datetimeFigureOut">
              <a:rPr lang="nl-NL" smtClean="0"/>
              <a:t>16-5-2023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22CF4-1EE2-4D7D-9EEF-381FEB56CF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5319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413D9-47FB-4BE5-847D-A15AD04298BD}" type="datetimeFigureOut">
              <a:rPr lang="nl-NL" smtClean="0"/>
              <a:t>16-5-2023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22CF4-1EE2-4D7D-9EEF-381FEB56CF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2958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413D9-47FB-4BE5-847D-A15AD04298BD}" type="datetimeFigureOut">
              <a:rPr lang="nl-NL" smtClean="0"/>
              <a:t>16-5-2023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22CF4-1EE2-4D7D-9EEF-381FEB56CF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1232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413D9-47FB-4BE5-847D-A15AD04298BD}" type="datetimeFigureOut">
              <a:rPr lang="nl-NL" smtClean="0"/>
              <a:t>16-5-2023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22CF4-1EE2-4D7D-9EEF-381FEB56CF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1088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2413D9-47FB-4BE5-847D-A15AD04298BD}" type="datetimeFigureOut">
              <a:rPr lang="nl-NL" smtClean="0"/>
              <a:t>16-5-2023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122CF4-1EE2-4D7D-9EEF-381FEB56CF4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9851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2" r:id="rId1"/>
    <p:sldLayoutId id="2147484033" r:id="rId2"/>
    <p:sldLayoutId id="2147484034" r:id="rId3"/>
    <p:sldLayoutId id="2147484035" r:id="rId4"/>
    <p:sldLayoutId id="2147484036" r:id="rId5"/>
    <p:sldLayoutId id="2147484037" r:id="rId6"/>
    <p:sldLayoutId id="2147484038" r:id="rId7"/>
    <p:sldLayoutId id="2147484039" r:id="rId8"/>
    <p:sldLayoutId id="2147484040" r:id="rId9"/>
    <p:sldLayoutId id="2147484041" r:id="rId10"/>
    <p:sldLayoutId id="2147484042" r:id="rId11"/>
    <p:sldLayoutId id="214748404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vimeo.com/827167600?share=copy" TargetMode="External"/><Relationship Id="rId2" Type="http://schemas.openxmlformats.org/officeDocument/2006/relationships/hyperlink" Target="https://vimeo.com/81495927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kstopnu.nl/hulp-in-de-buurt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9" name="Rectangle 84">
            <a:extLst>
              <a:ext uri="{FF2B5EF4-FFF2-40B4-BE49-F238E27FC236}">
                <a16:creationId xmlns:a16="http://schemas.microsoft.com/office/drawing/2014/main" id="{337940BB-FBC4-492E-BD92-3B7B914D0E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853988" y="320041"/>
            <a:ext cx="6707084" cy="38926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 b="1" kern="1200" cap="all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Instructie</a:t>
            </a:r>
            <a:r>
              <a:rPr lang="en-US" sz="4800" b="1" kern="1200" cap="all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</a:p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 b="1" kern="1200" cap="all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Very Brief Advice (VBA)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EEDE1F0E-FFCB-9F6D-B0A4-8C2F8C14074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372" t="10133" r="314" b="12653"/>
          <a:stretch/>
        </p:blipFill>
        <p:spPr>
          <a:xfrm>
            <a:off x="1181174" y="1319158"/>
            <a:ext cx="3399552" cy="3865237"/>
          </a:xfrm>
          <a:prstGeom prst="rect">
            <a:avLst/>
          </a:prstGeom>
        </p:spPr>
      </p:pic>
      <p:sp>
        <p:nvSpPr>
          <p:cNvPr id="90" name="sketch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53987" y="4409267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1924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F0E153-D908-57A7-FBDD-E330C46913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solidFill>
                  <a:schemeClr val="accent1">
                    <a:lumMod val="50000"/>
                  </a:schemeClr>
                </a:solidFill>
              </a:rPr>
              <a:t>Registratie van rookstatus </a:t>
            </a:r>
            <a:r>
              <a:rPr lang="nl-NL" sz="4000" b="1" dirty="0">
                <a:solidFill>
                  <a:schemeClr val="accent1">
                    <a:lumMod val="50000"/>
                  </a:schemeClr>
                </a:solidFill>
                <a:highlight>
                  <a:srgbClr val="FFFF00"/>
                </a:highlight>
              </a:rPr>
              <a:t>en VBA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2EE0290-2843-E634-5B7C-DE70AFC21A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Belangrijk om de rookstatus te registreren in het registratiesysteem </a:t>
            </a:r>
            <a:r>
              <a:rPr lang="nl-NL" sz="180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Times New Roman" panose="02020603050405020304" pitchFamily="18" charset="0"/>
              </a:rPr>
              <a:t>[Vul hier gebruikt systeem in]</a:t>
            </a:r>
          </a:p>
          <a:p>
            <a:r>
              <a:rPr lang="nl-NL" sz="180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Times New Roman" panose="02020603050405020304" pitchFamily="18" charset="0"/>
              </a:rPr>
              <a:t>HIS: Registreer een (gestopte) roker met ICPC-code P17 als meetwaarde</a:t>
            </a:r>
          </a:p>
          <a:p>
            <a:r>
              <a:rPr lang="nl-NL" sz="1800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</a:rPr>
              <a:t>EPD (EPIC/HIX): Registreer onder </a:t>
            </a:r>
            <a:r>
              <a:rPr lang="nl-NL" sz="1800" i="1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</a:rPr>
              <a:t>intoxicatie</a:t>
            </a:r>
          </a:p>
          <a:p>
            <a:r>
              <a:rPr lang="nl-NL" sz="180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</a:rPr>
              <a:t>Indien van toepassing: Aanpassingen </a:t>
            </a:r>
            <a:r>
              <a:rPr lang="nl-NL" sz="1800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</a:rPr>
              <a:t>gemaakt in registratiesysteem zodat VBA geregistreerd kan worden</a:t>
            </a:r>
          </a:p>
          <a:p>
            <a:pPr lvl="1"/>
            <a:r>
              <a:rPr lang="nl-NL" sz="1800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</a:rPr>
              <a:t>1. Of iemand rookt</a:t>
            </a:r>
          </a:p>
          <a:p>
            <a:pPr lvl="1"/>
            <a:r>
              <a:rPr lang="nl-NL" sz="1800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</a:rPr>
              <a:t>2. Of iemand wil stoppen met roken</a:t>
            </a:r>
          </a:p>
        </p:txBody>
      </p:sp>
    </p:spTree>
    <p:extLst>
      <p:ext uri="{BB962C8B-B14F-4D97-AF65-F5344CB8AC3E}">
        <p14:creationId xmlns:p14="http://schemas.microsoft.com/office/powerpoint/2010/main" val="19587294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185160" y="3276600"/>
            <a:ext cx="5867400" cy="1447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796337" y="1152942"/>
            <a:ext cx="1064504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nl-NL" sz="2800" dirty="0">
                <a:highlight>
                  <a:srgbClr val="FFFF00"/>
                </a:highlight>
              </a:rPr>
              <a:t>Naslagwerk: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nl-NL" sz="2800" dirty="0" err="1">
                <a:highlight>
                  <a:srgbClr val="FFFF00"/>
                </a:highlight>
              </a:rPr>
              <a:t>Powerpoint</a:t>
            </a:r>
            <a:r>
              <a:rPr lang="nl-NL" sz="2800" dirty="0">
                <a:highlight>
                  <a:srgbClr val="FFFF00"/>
                </a:highlight>
              </a:rPr>
              <a:t> deze scholing  </a:t>
            </a:r>
          </a:p>
          <a:p>
            <a:pPr marL="346075" lvl="1" indent="-346075">
              <a:buFont typeface="Arial" panose="020B0604020202020204" pitchFamily="34" charset="0"/>
              <a:buChar char="•"/>
            </a:pPr>
            <a:r>
              <a:rPr lang="nl-NL" sz="2800" dirty="0">
                <a:highlight>
                  <a:srgbClr val="FFFF00"/>
                </a:highlight>
              </a:rPr>
              <a:t> Materialen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nl-NL" sz="2800" dirty="0">
                <a:highlight>
                  <a:srgbClr val="FFFF00"/>
                </a:highlight>
              </a:rPr>
              <a:t>VBA zakkaartje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nl-NL" sz="2800" dirty="0">
                <a:highlight>
                  <a:srgbClr val="FFFF00"/>
                </a:highlight>
              </a:rPr>
              <a:t>VBA verwijskaartje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nl-NL" sz="2800" dirty="0">
                <a:highlight>
                  <a:srgbClr val="FFFF00"/>
                </a:highlight>
              </a:rPr>
              <a:t>Bureaubalk VBA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nl-NL" sz="2800" dirty="0">
                <a:highlight>
                  <a:srgbClr val="FFFF00"/>
                </a:highlight>
              </a:rPr>
              <a:t>Visitekaartje ikstopnu.nl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nl-NL" sz="2800" dirty="0">
                <a:highlight>
                  <a:srgbClr val="FFFF00"/>
                </a:highlight>
              </a:rPr>
              <a:t>Helpdesk: ????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73477" y="145807"/>
            <a:ext cx="91371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dirty="0">
                <a:solidFill>
                  <a:schemeClr val="accent1">
                    <a:lumMod val="50000"/>
                  </a:schemeClr>
                </a:solidFill>
              </a:rPr>
              <a:t>Hulpmiddelen 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3AD1989F-CF61-669A-3953-423076E886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1646" y="1001828"/>
            <a:ext cx="2741828" cy="384165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952964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185160" y="3276600"/>
            <a:ext cx="5867400" cy="1447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796337" y="1045271"/>
            <a:ext cx="1064504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nl-NL" sz="2800" dirty="0">
                <a:highlight>
                  <a:srgbClr val="FFFF00"/>
                </a:highlight>
              </a:rPr>
              <a:t>Zijn er vragen?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nl-NL" sz="2800" dirty="0">
              <a:highlight>
                <a:srgbClr val="FFFF00"/>
              </a:highlight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nl-NL" sz="2800" dirty="0">
                <a:highlight>
                  <a:srgbClr val="FFFF00"/>
                </a:highlight>
              </a:rPr>
              <a:t>Kunnen jullie het VBA nu toepassen?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nl-NL" sz="2800" dirty="0">
              <a:highlight>
                <a:srgbClr val="FFFF00"/>
              </a:highlight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nl-NL" sz="2800" dirty="0">
                <a:highlight>
                  <a:srgbClr val="FFFF00"/>
                </a:highlight>
              </a:rPr>
              <a:t>Willen we over een tijd een overleg/feedbacksessie plannen om met elkaar te praten over hoe het gaat?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nl-NL" sz="2800" dirty="0">
              <a:highlight>
                <a:srgbClr val="FFFF00"/>
              </a:highlight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nl-NL" sz="2800" dirty="0">
                <a:highlight>
                  <a:srgbClr val="FFFF00"/>
                </a:highlight>
              </a:rPr>
              <a:t>Hebben we behoefte om het te oefenen?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73477" y="145807"/>
            <a:ext cx="91371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dirty="0">
                <a:solidFill>
                  <a:schemeClr val="accent1">
                    <a:lumMod val="50000"/>
                  </a:schemeClr>
                </a:solidFill>
              </a:rPr>
              <a:t>Vragen</a:t>
            </a:r>
          </a:p>
        </p:txBody>
      </p:sp>
    </p:spTree>
    <p:extLst>
      <p:ext uri="{BB962C8B-B14F-4D97-AF65-F5344CB8AC3E}">
        <p14:creationId xmlns:p14="http://schemas.microsoft.com/office/powerpoint/2010/main" val="31279525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67EFC7-F289-73D3-4A26-C135AB208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Evaluatie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841385-5A7A-D497-5414-FB472DCC66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ighlight>
                  <a:srgbClr val="FFFF00"/>
                </a:highlight>
              </a:rPr>
              <a:t>Evaluatie moment?</a:t>
            </a:r>
          </a:p>
          <a:p>
            <a:r>
              <a:rPr lang="nl-NL" dirty="0">
                <a:highlight>
                  <a:srgbClr val="FFFF00"/>
                </a:highlight>
              </a:rPr>
              <a:t>Bespreken:</a:t>
            </a:r>
          </a:p>
          <a:p>
            <a:pPr lvl="1"/>
            <a:r>
              <a:rPr lang="nl-NL" dirty="0">
                <a:highlight>
                  <a:srgbClr val="FFFF00"/>
                </a:highlight>
              </a:rPr>
              <a:t>Hoe bevalt het VBA?</a:t>
            </a:r>
          </a:p>
          <a:p>
            <a:pPr lvl="1"/>
            <a:r>
              <a:rPr lang="nl-NL" dirty="0">
                <a:highlight>
                  <a:srgbClr val="FFFF00"/>
                </a:highlight>
              </a:rPr>
              <a:t>Waar lopen we tegenaan?</a:t>
            </a:r>
          </a:p>
          <a:p>
            <a:pPr lvl="1"/>
            <a:r>
              <a:rPr lang="nl-NL" dirty="0">
                <a:highlight>
                  <a:srgbClr val="FFFF00"/>
                </a:highlight>
              </a:rPr>
              <a:t>Hoe kunnen we dit verbeteren?</a:t>
            </a:r>
          </a:p>
        </p:txBody>
      </p:sp>
    </p:spTree>
    <p:extLst>
      <p:ext uri="{BB962C8B-B14F-4D97-AF65-F5344CB8AC3E}">
        <p14:creationId xmlns:p14="http://schemas.microsoft.com/office/powerpoint/2010/main" val="21977119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A2E74B-AC29-446F-92E9-68DF79FA1C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9442" y="400691"/>
            <a:ext cx="5092537" cy="302830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000" dirty="0" err="1">
                <a:solidFill>
                  <a:schemeClr val="accent1">
                    <a:lumMod val="50000"/>
                  </a:schemeClr>
                </a:solidFill>
              </a:rPr>
              <a:t>Veel</a:t>
            </a:r>
            <a:r>
              <a:rPr lang="en-US" sz="4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4000" dirty="0" err="1">
                <a:solidFill>
                  <a:schemeClr val="accent1">
                    <a:lumMod val="50000"/>
                  </a:schemeClr>
                </a:solidFill>
              </a:rPr>
              <a:t>succes</a:t>
            </a:r>
            <a:r>
              <a:rPr lang="en-US" sz="4000" dirty="0">
                <a:solidFill>
                  <a:schemeClr val="accent1">
                    <a:lumMod val="50000"/>
                  </a:schemeClr>
                </a:solidFill>
              </a:rPr>
              <a:t>!</a:t>
            </a:r>
            <a:br>
              <a:rPr lang="en-US" sz="4000" dirty="0"/>
            </a:br>
            <a:br>
              <a:rPr lang="en-US" sz="4000" dirty="0"/>
            </a:br>
            <a:r>
              <a:rPr lang="en-US" sz="4000" dirty="0" err="1">
                <a:highlight>
                  <a:srgbClr val="FFFF00"/>
                </a:highlight>
              </a:rPr>
              <a:t>Voor</a:t>
            </a:r>
            <a:r>
              <a:rPr lang="en-US" sz="4000" dirty="0">
                <a:highlight>
                  <a:srgbClr val="FFFF00"/>
                </a:highlight>
              </a:rPr>
              <a:t> </a:t>
            </a:r>
            <a:r>
              <a:rPr lang="en-US" sz="4000" dirty="0" err="1">
                <a:highlight>
                  <a:srgbClr val="FFFF00"/>
                </a:highlight>
              </a:rPr>
              <a:t>vragen</a:t>
            </a:r>
            <a:r>
              <a:rPr lang="en-US" sz="4000" dirty="0">
                <a:highlight>
                  <a:srgbClr val="FFFF00"/>
                </a:highlight>
              </a:rPr>
              <a:t> </a:t>
            </a:r>
            <a:r>
              <a:rPr lang="en-US" sz="4000" dirty="0" err="1">
                <a:highlight>
                  <a:srgbClr val="FFFF00"/>
                </a:highlight>
              </a:rPr>
              <a:t>kan</a:t>
            </a:r>
            <a:r>
              <a:rPr lang="en-US" sz="4000" dirty="0">
                <a:highlight>
                  <a:srgbClr val="FFFF00"/>
                </a:highlight>
              </a:rPr>
              <a:t> je </a:t>
            </a:r>
            <a:r>
              <a:rPr lang="en-US" sz="4000" dirty="0" err="1">
                <a:highlight>
                  <a:srgbClr val="FFFF00"/>
                </a:highlight>
              </a:rPr>
              <a:t>terecht</a:t>
            </a:r>
            <a:r>
              <a:rPr lang="en-US" sz="4000" dirty="0">
                <a:highlight>
                  <a:srgbClr val="FFFF00"/>
                </a:highlight>
              </a:rPr>
              <a:t> </a:t>
            </a:r>
            <a:r>
              <a:rPr lang="en-US" sz="4000" dirty="0" err="1">
                <a:highlight>
                  <a:srgbClr val="FFFF00"/>
                </a:highlight>
              </a:rPr>
              <a:t>bij</a:t>
            </a:r>
            <a:r>
              <a:rPr lang="en-US" sz="4000" dirty="0">
                <a:highlight>
                  <a:srgbClr val="FFFF00"/>
                </a:highlight>
              </a:rPr>
              <a:t>: [</a:t>
            </a:r>
            <a:r>
              <a:rPr lang="en-US" sz="4000" dirty="0" err="1">
                <a:highlight>
                  <a:srgbClr val="FFFF00"/>
                </a:highlight>
              </a:rPr>
              <a:t>contactgegevens</a:t>
            </a:r>
            <a:r>
              <a:rPr lang="en-US" sz="4000" dirty="0">
                <a:highlight>
                  <a:srgbClr val="FFFF00"/>
                </a:highlight>
              </a:rPr>
              <a:t>]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73A3E42B-1EA8-9D14-66B4-74E205B748C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2"/>
          <a:stretch/>
        </p:blipFill>
        <p:spPr>
          <a:xfrm>
            <a:off x="20" y="431"/>
            <a:ext cx="6947256" cy="5485969"/>
          </a:xfrm>
          <a:prstGeom prst="rect">
            <a:avLst/>
          </a:prstGeom>
          <a:solidFill>
            <a:srgbClr val="FFFFFF">
              <a:shade val="85000"/>
            </a:srgbClr>
          </a:solidFill>
        </p:spPr>
      </p:pic>
    </p:spTree>
    <p:extLst>
      <p:ext uri="{BB962C8B-B14F-4D97-AF65-F5344CB8AC3E}">
        <p14:creationId xmlns:p14="http://schemas.microsoft.com/office/powerpoint/2010/main" val="12166564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185160" y="3276600"/>
            <a:ext cx="5867400" cy="1447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990772" y="1366855"/>
            <a:ext cx="601334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>
                <a:highlight>
                  <a:srgbClr val="FFFF00"/>
                </a:highlight>
              </a:rPr>
              <a:t>Impact roken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>
                <a:highlight>
                  <a:srgbClr val="FFFF00"/>
                </a:highlight>
              </a:rPr>
              <a:t>Introductie VBA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>
                <a:highlight>
                  <a:srgbClr val="FFFF00"/>
                </a:highlight>
              </a:rPr>
              <a:t>VBA voorbeeld filmpje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>
                <a:highlight>
                  <a:srgbClr val="FFFF00"/>
                </a:highlight>
              </a:rPr>
              <a:t>Toepassen van VBA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>
                <a:highlight>
                  <a:srgbClr val="FFFF00"/>
                </a:highlight>
              </a:rPr>
              <a:t>Registratie van rookstatus en VBA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>
                <a:highlight>
                  <a:srgbClr val="FFFF00"/>
                </a:highlight>
              </a:rPr>
              <a:t>Hulpmiddelen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>
                <a:highlight>
                  <a:srgbClr val="FFFF00"/>
                </a:highlight>
              </a:rPr>
              <a:t>Vragen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>
                <a:highlight>
                  <a:srgbClr val="FFFF00"/>
                </a:highlight>
              </a:rPr>
              <a:t>Evaluatie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73477" y="499750"/>
            <a:ext cx="91371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dirty="0">
                <a:solidFill>
                  <a:schemeClr val="accent1">
                    <a:lumMod val="50000"/>
                  </a:schemeClr>
                </a:solidFill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22777140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185160" y="3276600"/>
            <a:ext cx="5867400" cy="1447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773477" y="1433780"/>
            <a:ext cx="10318507" cy="6047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500" dirty="0"/>
              <a:t>Blootstelling aan rook (zowel zelf roken als tweede- en derdehands rook) brengt gezondheidsrisico’s met zich mee. Van de totale ziektelast in Nederland komt 9,4% door roken. In Nederland overlijden jaarlijks ongeveer 20.000 mensen aan de gevolgen van roken.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500" u="sng" dirty="0">
                <a:highlight>
                  <a:srgbClr val="FFFF00"/>
                </a:highlight>
              </a:rPr>
              <a:t>Indien professionals focussen op een bepaalde aandoening of behandeling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500" dirty="0">
                <a:highlight>
                  <a:srgbClr val="FFFF00"/>
                </a:highlight>
              </a:rPr>
              <a:t>Wat is de relatie tussen roken en het ontstaan/beloop van de aandoening?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500" dirty="0">
                <a:highlight>
                  <a:srgbClr val="FFFF00"/>
                </a:highlight>
              </a:rPr>
              <a:t>Wat is het effect van roken op de behandeling (wat is het mechanisme erachter)?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nl-NL" sz="2500" dirty="0">
                <a:highlight>
                  <a:srgbClr val="FFFF00"/>
                </a:highlight>
              </a:rPr>
              <a:t>Wat is het verschil in effect op de behandeling tussen niet-rokers, rokers en rokers die net gestopt zijn?</a:t>
            </a:r>
            <a:r>
              <a:rPr lang="nl-NL" sz="2500" dirty="0"/>
              <a:t> </a:t>
            </a:r>
          </a:p>
          <a:p>
            <a:endParaRPr lang="nl-NL" sz="2800" dirty="0"/>
          </a:p>
          <a:p>
            <a:endParaRPr lang="nl-NL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nl-NL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nl-NL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773477" y="499750"/>
            <a:ext cx="91371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dirty="0">
                <a:solidFill>
                  <a:schemeClr val="accent1">
                    <a:lumMod val="50000"/>
                  </a:schemeClr>
                </a:solidFill>
              </a:rPr>
              <a:t>Impact roken</a:t>
            </a:r>
          </a:p>
        </p:txBody>
      </p:sp>
    </p:spTree>
    <p:extLst>
      <p:ext uri="{BB962C8B-B14F-4D97-AF65-F5344CB8AC3E}">
        <p14:creationId xmlns:p14="http://schemas.microsoft.com/office/powerpoint/2010/main" val="513789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voettekst 1">
            <a:extLst>
              <a:ext uri="{FF2B5EF4-FFF2-40B4-BE49-F238E27FC236}">
                <a16:creationId xmlns:a16="http://schemas.microsoft.com/office/drawing/2014/main" id="{F87CC506-6F67-4BFB-8AC1-CBC2B8C99D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2A9BCF14-E6E3-4760-BCBC-687B2E08826D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A465D1A-18D5-49C2-A879-8DDA4503C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C3E6859-8C28-4DE8-8846-76EA289B8E8B}" type="slidenum">
              <a:rPr kumimoji="0" lang="nl-NL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nl-NL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BCE5F9AF-A164-481D-AFF1-78D687448B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5856" y="1746690"/>
            <a:ext cx="10752667" cy="1682310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nl-NL" sz="2000" b="1" dirty="0">
                <a:latin typeface="Verdana" panose="020B0604030504040204" pitchFamily="34" charset="0"/>
                <a:ea typeface="Verdana" panose="020B0604030504040204" pitchFamily="34" charset="0"/>
              </a:rPr>
              <a:t>Zorgstandaard Tabaksverslaving: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sz="2000" i="1" dirty="0">
                <a:latin typeface="Verdana" panose="020B0604030504040204" pitchFamily="34" charset="0"/>
                <a:ea typeface="Verdana" panose="020B0604030504040204" pitchFamily="34" charset="0"/>
              </a:rPr>
              <a:t>Iedere zorgverlener moet een patiënt die rookt een stopadvies kunnen geven en verwijzen naar effectieve rookstophulp</a:t>
            </a:r>
            <a:endParaRPr lang="nl-NL" sz="2000" i="1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2" name="Tijdelijke aanduiding voor inhoud 5">
            <a:extLst>
              <a:ext uri="{FF2B5EF4-FFF2-40B4-BE49-F238E27FC236}">
                <a16:creationId xmlns:a16="http://schemas.microsoft.com/office/drawing/2014/main" id="{B21B2CB3-04D7-2BB0-29C2-15697E6AAD3C}"/>
              </a:ext>
            </a:extLst>
          </p:cNvPr>
          <p:cNvSpPr txBox="1">
            <a:spLocks/>
          </p:cNvSpPr>
          <p:nvPr/>
        </p:nvSpPr>
        <p:spPr bwMode="auto">
          <a:xfrm>
            <a:off x="773476" y="3285706"/>
            <a:ext cx="10482127" cy="28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20031"/>
              </a:buClr>
              <a:buFont typeface="Arial" pitchFamily="34" charset="0"/>
              <a:buChar char="•"/>
              <a:defRPr sz="2400" kern="1200">
                <a:solidFill>
                  <a:srgbClr val="404040"/>
                </a:solidFill>
                <a:latin typeface="Verdana" pitchFamily="34" charset="0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20031"/>
              </a:buClr>
              <a:buFont typeface="Arial"/>
              <a:buChar char="•"/>
              <a:defRPr sz="2000" kern="1200" baseline="0">
                <a:solidFill>
                  <a:srgbClr val="404040"/>
                </a:solidFill>
                <a:latin typeface="Verdana" pitchFamily="34" charset="0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20031"/>
              </a:buClr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Verdana" pitchFamily="34" charset="0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20031"/>
              </a:buClr>
              <a:buFont typeface="Arial"/>
              <a:buChar char="•"/>
              <a:defRPr sz="2000" kern="1200">
                <a:solidFill>
                  <a:srgbClr val="404040"/>
                </a:solidFill>
                <a:latin typeface="Verdana" pitchFamily="34" charset="0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20031"/>
              </a:buClr>
              <a:buFont typeface="Arial"/>
              <a:buChar char="•"/>
              <a:defRPr sz="2000" kern="1200">
                <a:solidFill>
                  <a:srgbClr val="404040"/>
                </a:solidFill>
                <a:latin typeface="Verdana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chemeClr val="tx1"/>
              </a:buClr>
              <a:buNone/>
            </a:pPr>
            <a:r>
              <a:rPr lang="nl-NL" sz="2200" b="1" dirty="0">
                <a:solidFill>
                  <a:schemeClr val="tx1"/>
                </a:solidFill>
              </a:rPr>
              <a:t>Hoe?</a:t>
            </a:r>
          </a:p>
          <a:p>
            <a:pPr>
              <a:buClr>
                <a:schemeClr val="tx1"/>
              </a:buClr>
            </a:pPr>
            <a:r>
              <a:rPr lang="nl-NL" sz="2200" dirty="0">
                <a:solidFill>
                  <a:schemeClr val="tx1"/>
                </a:solidFill>
              </a:rPr>
              <a:t>Very Brief </a:t>
            </a:r>
            <a:r>
              <a:rPr lang="nl-NL" sz="2200" dirty="0" err="1">
                <a:solidFill>
                  <a:schemeClr val="tx1"/>
                </a:solidFill>
              </a:rPr>
              <a:t>Advice</a:t>
            </a:r>
            <a:r>
              <a:rPr lang="nl-NL" sz="2200" dirty="0">
                <a:solidFill>
                  <a:schemeClr val="tx1"/>
                </a:solidFill>
              </a:rPr>
              <a:t> (VBA)</a:t>
            </a:r>
          </a:p>
          <a:p>
            <a:pPr>
              <a:buClr>
                <a:schemeClr val="tx1"/>
              </a:buClr>
            </a:pPr>
            <a:r>
              <a:rPr lang="nl-NL" sz="2200" dirty="0">
                <a:solidFill>
                  <a:schemeClr val="tx1"/>
                </a:solidFill>
              </a:rPr>
              <a:t>Korte en effectieve stopadvies in slechts 30 seconden</a:t>
            </a:r>
          </a:p>
          <a:p>
            <a:pPr>
              <a:buClr>
                <a:schemeClr val="tx1"/>
              </a:buClr>
            </a:pPr>
            <a:r>
              <a:rPr lang="nl-NL" sz="2200" dirty="0">
                <a:solidFill>
                  <a:schemeClr val="tx1"/>
                </a:solidFill>
              </a:rPr>
              <a:t>Stimuleert patiënten/cliënten op een positieve manier om te stoppen met roken</a:t>
            </a:r>
          </a:p>
          <a:p>
            <a:pPr>
              <a:buClr>
                <a:schemeClr val="tx1"/>
              </a:buClr>
            </a:pPr>
            <a:r>
              <a:rPr lang="nl-NL" sz="2200" dirty="0">
                <a:solidFill>
                  <a:schemeClr val="tx1"/>
                </a:solidFill>
              </a:rPr>
              <a:t>3 stappen: Vraag -&gt; Vertel -&gt; Verwijs</a:t>
            </a:r>
          </a:p>
          <a:p>
            <a:endParaRPr lang="nl-NL" sz="2200" i="1" dirty="0">
              <a:solidFill>
                <a:srgbClr val="C00000"/>
              </a:solidFill>
            </a:endParaRPr>
          </a:p>
          <a:p>
            <a:pPr marL="0" indent="0">
              <a:buFont typeface="Arial" pitchFamily="34" charset="0"/>
              <a:buNone/>
            </a:pPr>
            <a:endParaRPr lang="nl-NL" sz="2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262080E-3D36-B848-0F11-1BBD5262EEAB}"/>
              </a:ext>
            </a:extLst>
          </p:cNvPr>
          <p:cNvSpPr txBox="1"/>
          <p:nvPr/>
        </p:nvSpPr>
        <p:spPr>
          <a:xfrm>
            <a:off x="773477" y="499750"/>
            <a:ext cx="91371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dirty="0">
                <a:solidFill>
                  <a:schemeClr val="accent1">
                    <a:lumMod val="50000"/>
                  </a:schemeClr>
                </a:solidFill>
              </a:rPr>
              <a:t>Rol van de professional</a:t>
            </a:r>
          </a:p>
        </p:txBody>
      </p:sp>
    </p:spTree>
    <p:extLst>
      <p:ext uri="{BB962C8B-B14F-4D97-AF65-F5344CB8AC3E}">
        <p14:creationId xmlns:p14="http://schemas.microsoft.com/office/powerpoint/2010/main" val="3909677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voettekst 1">
            <a:extLst>
              <a:ext uri="{FF2B5EF4-FFF2-40B4-BE49-F238E27FC236}">
                <a16:creationId xmlns:a16="http://schemas.microsoft.com/office/drawing/2014/main" id="{F87CC506-6F67-4BFB-8AC1-CBC2B8C99D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2A9BCF14-E6E3-4760-BCBC-687B2E08826D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A465D1A-18D5-49C2-A879-8DDA4503C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C3E6859-8C28-4DE8-8846-76EA289B8E8B}" type="slidenum">
              <a:rPr kumimoji="0" lang="nl-NL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nl-NL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BCE5F9AF-A164-481D-AFF1-78D687448B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3477" y="1379803"/>
            <a:ext cx="9962273" cy="4757351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nl-NL" sz="1600" b="1" dirty="0">
                <a:latin typeface="Verdana" panose="020B0604030504040204" pitchFamily="34" charset="0"/>
                <a:ea typeface="Verdana" panose="020B0604030504040204" pitchFamily="34" charset="0"/>
              </a:rPr>
              <a:t>Stap 1: Vraag naar de rookstatus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nl-NL" sz="1600" i="1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“Mag ik u wat vragen… Rookt u (nog)?”</a:t>
            </a:r>
          </a:p>
          <a:p>
            <a:pPr marL="0" indent="0">
              <a:lnSpc>
                <a:spcPct val="120000"/>
              </a:lnSpc>
              <a:buNone/>
            </a:pPr>
            <a:endParaRPr lang="nl-NL" sz="1600" b="1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nl-NL" sz="1600" b="1" dirty="0">
                <a:latin typeface="Verdana" panose="020B0604030504040204" pitchFamily="34" charset="0"/>
                <a:ea typeface="Verdana" panose="020B0604030504040204" pitchFamily="34" charset="0"/>
              </a:rPr>
              <a:t>Stap 2: Vertel dat professionele hulp en evt. medicatie het meest effectief is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nl-NL" sz="1600" i="1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“Mocht u willen stoppen, dan gaat dat het beste met professionele begeleiding en evt. pleisters of andere medicatie. Zou u dit willen?”</a:t>
            </a:r>
          </a:p>
          <a:p>
            <a:pPr marL="0" indent="0">
              <a:lnSpc>
                <a:spcPct val="120000"/>
              </a:lnSpc>
              <a:buNone/>
            </a:pPr>
            <a:endParaRPr lang="nl-NL" sz="1600" i="1" dirty="0">
              <a:solidFill>
                <a:schemeClr val="accent2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nl-NL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Stap 3: Verwijzen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nl-NL" sz="1600" i="1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“Ik maak graag een vervolgafspraak met u.”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nl-NL" sz="1600" i="1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“Ik verwijs u graag door naar….”</a:t>
            </a:r>
            <a:endParaRPr lang="nl-NL" sz="1600" dirty="0">
              <a:solidFill>
                <a:schemeClr val="accent2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nl-NL" sz="1600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Geef een verwijskaartje mee met informatie waar de persoon terecht kan voor hulp.</a:t>
            </a:r>
          </a:p>
          <a:p>
            <a:pPr marL="0" indent="0">
              <a:lnSpc>
                <a:spcPct val="120000"/>
              </a:lnSpc>
              <a:buNone/>
            </a:pPr>
            <a:endParaRPr lang="nl-NL" sz="1600" dirty="0">
              <a:solidFill>
                <a:schemeClr val="accent2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nl-NL" sz="1600" dirty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Wil de persoon (nog) niet stoppen? Prima. Het belangrijkste is dat de persoon nu weet dat hulp altijd binnen handbereik is. </a:t>
            </a:r>
            <a:endParaRPr lang="nl-NL" sz="1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262080E-3D36-B848-0F11-1BBD5262EEAB}"/>
              </a:ext>
            </a:extLst>
          </p:cNvPr>
          <p:cNvSpPr txBox="1"/>
          <p:nvPr/>
        </p:nvSpPr>
        <p:spPr>
          <a:xfrm>
            <a:off x="773477" y="499750"/>
            <a:ext cx="91371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dirty="0">
                <a:solidFill>
                  <a:schemeClr val="accent1">
                    <a:lumMod val="50000"/>
                  </a:schemeClr>
                </a:solidFill>
              </a:rPr>
              <a:t>Hoe werkt het VBA?</a:t>
            </a:r>
          </a:p>
        </p:txBody>
      </p:sp>
    </p:spTree>
    <p:extLst>
      <p:ext uri="{BB962C8B-B14F-4D97-AF65-F5344CB8AC3E}">
        <p14:creationId xmlns:p14="http://schemas.microsoft.com/office/powerpoint/2010/main" val="18947246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voettekst 1">
            <a:extLst>
              <a:ext uri="{FF2B5EF4-FFF2-40B4-BE49-F238E27FC236}">
                <a16:creationId xmlns:a16="http://schemas.microsoft.com/office/drawing/2014/main" id="{A19309EE-5544-7FFC-9D41-D4FDC10EDB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0865C12-9869-8783-4234-4F9F8941277D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endParaRPr lang="nl-NL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E9A5DF32-3685-C277-0331-F26FF720B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3E6859-8C28-4DE8-8846-76EA289B8E8B}" type="slidenum">
              <a:rPr lang="nl-NL" smtClean="0"/>
              <a:pPr>
                <a:defRPr/>
              </a:pPr>
              <a:t>6</a:t>
            </a:fld>
            <a:endParaRPr lang="nl-NL" dirty="0"/>
          </a:p>
        </p:txBody>
      </p:sp>
      <p:sp>
        <p:nvSpPr>
          <p:cNvPr id="8" name="Tijdelijke aanduiding voor inhoud 5">
            <a:extLst>
              <a:ext uri="{FF2B5EF4-FFF2-40B4-BE49-F238E27FC236}">
                <a16:creationId xmlns:a16="http://schemas.microsoft.com/office/drawing/2014/main" id="{F3AA99E8-318B-823D-0F42-6F21E56008C8}"/>
              </a:ext>
            </a:extLst>
          </p:cNvPr>
          <p:cNvSpPr txBox="1">
            <a:spLocks/>
          </p:cNvSpPr>
          <p:nvPr/>
        </p:nvSpPr>
        <p:spPr bwMode="auto">
          <a:xfrm>
            <a:off x="1119299" y="2188592"/>
            <a:ext cx="10151780" cy="2480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20031"/>
              </a:buClr>
              <a:buFont typeface="Arial" pitchFamily="34" charset="0"/>
              <a:buChar char="•"/>
              <a:defRPr sz="2400" kern="1200">
                <a:solidFill>
                  <a:srgbClr val="404040"/>
                </a:solidFill>
                <a:latin typeface="Verdana" pitchFamily="34" charset="0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20031"/>
              </a:buClr>
              <a:buFont typeface="Arial"/>
              <a:buChar char="•"/>
              <a:defRPr sz="2000" kern="1200" baseline="0">
                <a:solidFill>
                  <a:srgbClr val="404040"/>
                </a:solidFill>
                <a:latin typeface="Verdana" pitchFamily="34" charset="0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20031"/>
              </a:buClr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Verdana" pitchFamily="34" charset="0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20031"/>
              </a:buClr>
              <a:buFont typeface="Arial"/>
              <a:buChar char="•"/>
              <a:defRPr sz="2000" kern="1200">
                <a:solidFill>
                  <a:srgbClr val="404040"/>
                </a:solidFill>
                <a:latin typeface="Verdana" pitchFamily="34" charset="0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E20031"/>
              </a:buClr>
              <a:buFont typeface="Arial"/>
              <a:buChar char="•"/>
              <a:defRPr sz="2000" kern="1200">
                <a:solidFill>
                  <a:srgbClr val="404040"/>
                </a:solidFill>
                <a:latin typeface="Verdana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9100">
              <a:buClr>
                <a:schemeClr val="tx1"/>
              </a:buClr>
            </a:pPr>
            <a:r>
              <a:rPr lang="nl-NL" sz="2000" b="1" dirty="0">
                <a:solidFill>
                  <a:schemeClr val="tx1"/>
                </a:solidFill>
              </a:rPr>
              <a:t>Kort stopadvies </a:t>
            </a:r>
            <a:r>
              <a:rPr lang="nl-NL" sz="2000" dirty="0">
                <a:solidFill>
                  <a:schemeClr val="tx1"/>
                </a:solidFill>
              </a:rPr>
              <a:t>van zorgverlener kan de kans dat iemand stopt met roken bijna verdubbelen</a:t>
            </a:r>
          </a:p>
          <a:p>
            <a:pPr marL="419100">
              <a:buClr>
                <a:schemeClr val="tx1"/>
              </a:buClr>
            </a:pPr>
            <a:endParaRPr lang="nl-NL" sz="2000" dirty="0">
              <a:solidFill>
                <a:schemeClr val="tx1"/>
              </a:solidFill>
            </a:endParaRPr>
          </a:p>
          <a:p>
            <a:pPr marL="419100">
              <a:buClr>
                <a:schemeClr val="tx1"/>
              </a:buClr>
            </a:pPr>
            <a:r>
              <a:rPr lang="nl-NL" sz="2000" dirty="0">
                <a:solidFill>
                  <a:schemeClr val="tx1"/>
                </a:solidFill>
              </a:rPr>
              <a:t>Wanneer </a:t>
            </a:r>
            <a:r>
              <a:rPr lang="nl-NL" sz="2000" b="1" dirty="0">
                <a:solidFill>
                  <a:schemeClr val="tx1"/>
                </a:solidFill>
              </a:rPr>
              <a:t>effectieve rookstophulp </a:t>
            </a:r>
            <a:r>
              <a:rPr lang="nl-NL" sz="2000" dirty="0">
                <a:solidFill>
                  <a:schemeClr val="tx1"/>
                </a:solidFill>
              </a:rPr>
              <a:t>(dus begeleiding en evt. medicatie) wordt benoemd </a:t>
            </a:r>
            <a:r>
              <a:rPr lang="nl-NL" sz="2000" b="1" dirty="0">
                <a:solidFill>
                  <a:schemeClr val="tx1"/>
                </a:solidFill>
              </a:rPr>
              <a:t>in het stopadvies</a:t>
            </a:r>
            <a:r>
              <a:rPr lang="nl-NL" sz="2000" dirty="0">
                <a:solidFill>
                  <a:schemeClr val="tx1"/>
                </a:solidFill>
              </a:rPr>
              <a:t>: ruim 5x hogere kans dat roker hier gebruik van maakt bij stoppoging</a:t>
            </a:r>
          </a:p>
          <a:p>
            <a:pPr marL="419100">
              <a:buClr>
                <a:schemeClr val="tx1"/>
              </a:buClr>
            </a:pPr>
            <a:endParaRPr lang="nl-NL" sz="2000" dirty="0">
              <a:solidFill>
                <a:schemeClr val="tx1"/>
              </a:solidFill>
            </a:endParaRPr>
          </a:p>
          <a:p>
            <a:pPr marL="76200" indent="0">
              <a:buNone/>
            </a:pPr>
            <a:endParaRPr lang="nl-NL" sz="2000" dirty="0">
              <a:solidFill>
                <a:schemeClr val="tx1"/>
              </a:solidFill>
            </a:endParaRPr>
          </a:p>
          <a:p>
            <a:pPr marL="76200" indent="0">
              <a:buNone/>
            </a:pPr>
            <a:endParaRPr lang="nl-NL" sz="2000" dirty="0">
              <a:solidFill>
                <a:schemeClr val="tx1"/>
              </a:solidFill>
            </a:endParaRPr>
          </a:p>
          <a:p>
            <a:pPr marL="76200" indent="0">
              <a:buNone/>
            </a:pPr>
            <a:endParaRPr lang="nl-NL" sz="20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nl-NL" sz="1600" dirty="0">
              <a:solidFill>
                <a:schemeClr val="tx1"/>
              </a:solidFill>
            </a:endParaRPr>
          </a:p>
          <a:p>
            <a:pPr lvl="1"/>
            <a:endParaRPr lang="nl-NL" sz="1600" dirty="0">
              <a:solidFill>
                <a:schemeClr val="tx1"/>
              </a:solidFill>
            </a:endParaRPr>
          </a:p>
          <a:p>
            <a:pPr lvl="1"/>
            <a:endParaRPr lang="nl-NL" sz="1600" dirty="0">
              <a:solidFill>
                <a:schemeClr val="tx1"/>
              </a:solidFill>
            </a:endParaRPr>
          </a:p>
        </p:txBody>
      </p:sp>
      <p:pic>
        <p:nvPicPr>
          <p:cNvPr id="6" name="Graphic 5" descr="Duim omhoog met effen opvulling">
            <a:extLst>
              <a:ext uri="{FF2B5EF4-FFF2-40B4-BE49-F238E27FC236}">
                <a16:creationId xmlns:a16="http://schemas.microsoft.com/office/drawing/2014/main" id="{91B3C21C-D01C-57DD-A24E-98E4B255C2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1842" y="2050121"/>
            <a:ext cx="543317" cy="543317"/>
          </a:xfrm>
          <a:prstGeom prst="rect">
            <a:avLst/>
          </a:prstGeom>
        </p:spPr>
      </p:pic>
      <p:sp>
        <p:nvSpPr>
          <p:cNvPr id="9" name="TextBox 4">
            <a:extLst>
              <a:ext uri="{FF2B5EF4-FFF2-40B4-BE49-F238E27FC236}">
                <a16:creationId xmlns:a16="http://schemas.microsoft.com/office/drawing/2014/main" id="{C8AEB5E4-ADE3-F342-5454-46CD9469668B}"/>
              </a:ext>
            </a:extLst>
          </p:cNvPr>
          <p:cNvSpPr txBox="1"/>
          <p:nvPr/>
        </p:nvSpPr>
        <p:spPr>
          <a:xfrm>
            <a:off x="676610" y="480896"/>
            <a:ext cx="91371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dirty="0">
                <a:solidFill>
                  <a:schemeClr val="accent1">
                    <a:lumMod val="50000"/>
                  </a:schemeClr>
                </a:solidFill>
              </a:rPr>
              <a:t>Onderbouwing voor VBA</a:t>
            </a:r>
          </a:p>
        </p:txBody>
      </p:sp>
      <p:pic>
        <p:nvPicPr>
          <p:cNvPr id="5" name="Graphic 4" descr="Duim omhoog met effen opvulling">
            <a:extLst>
              <a:ext uri="{FF2B5EF4-FFF2-40B4-BE49-F238E27FC236}">
                <a16:creationId xmlns:a16="http://schemas.microsoft.com/office/drawing/2014/main" id="{45C24A54-FDA8-9C48-3F0C-11E2780304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1842" y="3141736"/>
            <a:ext cx="543317" cy="543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5758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2491FD7-89A8-A9FD-46EE-3ED2CF32B6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Voorbeeldgesprek van VBA</a:t>
            </a:r>
          </a:p>
          <a:p>
            <a:r>
              <a:rPr lang="nl-NL" dirty="0"/>
              <a:t>Uitleg over VBA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>
                <a:hlinkClick r:id="rId2"/>
              </a:rPr>
              <a:t>Klik hier om de korte video te openen</a:t>
            </a:r>
            <a:endParaRPr lang="nl-NL" dirty="0"/>
          </a:p>
          <a:p>
            <a:r>
              <a:rPr lang="nl-NL" dirty="0">
                <a:hlinkClick r:id="rId3"/>
              </a:rPr>
              <a:t>Klik hier om de lange video te openen</a:t>
            </a:r>
            <a:endParaRPr lang="nl-NL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6265E6-4EE8-43D9-638C-5492D5904638}"/>
              </a:ext>
            </a:extLst>
          </p:cNvPr>
          <p:cNvSpPr txBox="1"/>
          <p:nvPr/>
        </p:nvSpPr>
        <p:spPr>
          <a:xfrm>
            <a:off x="773477" y="499750"/>
            <a:ext cx="91371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dirty="0">
                <a:solidFill>
                  <a:schemeClr val="accent1">
                    <a:lumMod val="50000"/>
                  </a:schemeClr>
                </a:solidFill>
              </a:rPr>
              <a:t>VBA filmpje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D489ADFF-B28A-3514-BC34-6CE3829CC7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7794" y="1053966"/>
            <a:ext cx="5761181" cy="3183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123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73477" y="1585737"/>
            <a:ext cx="1064504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nl-NL" sz="2800" dirty="0"/>
              <a:t>Huisarts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nl-NL" sz="2800" dirty="0">
                <a:highlight>
                  <a:srgbClr val="FFFF00"/>
                </a:highlight>
              </a:rPr>
              <a:t>Interne verwijzing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>
                <a:hlinkClick r:id="rId3"/>
              </a:rPr>
              <a:t>https://www.ikstopnu.nl/hulp-in-de-buurt/</a:t>
            </a:r>
            <a:r>
              <a:rPr lang="nl-NL" sz="2800" dirty="0"/>
              <a:t> </a:t>
            </a:r>
          </a:p>
          <a:p>
            <a:r>
              <a:rPr lang="nl-NL" sz="2800" dirty="0"/>
              <a:t>	verschillende mogelijkheden voor begeleiding</a:t>
            </a:r>
            <a:endParaRPr lang="nl-NL" sz="2800" dirty="0">
              <a:highlight>
                <a:srgbClr val="FFFF00"/>
              </a:highlight>
            </a:endParaRPr>
          </a:p>
          <a:p>
            <a:pPr lvl="0"/>
            <a:br>
              <a:rPr lang="nl-NL" sz="2800" dirty="0"/>
            </a:br>
            <a:r>
              <a:rPr lang="nl-NL" sz="2800" dirty="0"/>
              <a:t>	</a:t>
            </a:r>
            <a:r>
              <a:rPr lang="nl-NL" dirty="0"/>
              <a:t>	</a:t>
            </a:r>
            <a:endParaRPr lang="nl-NL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773477" y="499750"/>
            <a:ext cx="91371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dirty="0">
                <a:solidFill>
                  <a:schemeClr val="accent1">
                    <a:lumMod val="50000"/>
                  </a:schemeClr>
                </a:solidFill>
              </a:rPr>
              <a:t>Verwijsopties VBA</a:t>
            </a:r>
          </a:p>
        </p:txBody>
      </p:sp>
    </p:spTree>
    <p:extLst>
      <p:ext uri="{BB962C8B-B14F-4D97-AF65-F5344CB8AC3E}">
        <p14:creationId xmlns:p14="http://schemas.microsoft.com/office/powerpoint/2010/main" val="17449780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185160" y="3276600"/>
            <a:ext cx="5867400" cy="1447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sp>
        <p:nvSpPr>
          <p:cNvPr id="4" name="TextBox 3"/>
          <p:cNvSpPr txBox="1"/>
          <p:nvPr/>
        </p:nvSpPr>
        <p:spPr>
          <a:xfrm>
            <a:off x="831805" y="1800551"/>
            <a:ext cx="1064504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nl-NL" sz="2800" dirty="0">
                <a:highlight>
                  <a:srgbClr val="FFFF00"/>
                </a:highlight>
              </a:rPr>
              <a:t>Beschrijf hier:</a:t>
            </a:r>
          </a:p>
          <a:p>
            <a:pPr lvl="0"/>
            <a:r>
              <a:rPr lang="nl-NL" sz="2800" dirty="0">
                <a:highlight>
                  <a:srgbClr val="FFFF00"/>
                </a:highlight>
              </a:rPr>
              <a:t>- Welke professionals geven het VBA?</a:t>
            </a:r>
          </a:p>
          <a:p>
            <a:pPr lvl="0"/>
            <a:r>
              <a:rPr lang="nl-NL" sz="2800" dirty="0">
                <a:highlight>
                  <a:srgbClr val="FFFF00"/>
                </a:highlight>
              </a:rPr>
              <a:t>- Wanneer wordt het VBA gegeven? (bijv. bij ieder contact met patiënt/cliënt)</a:t>
            </a:r>
          </a:p>
          <a:p>
            <a:pPr lvl="0"/>
            <a:r>
              <a:rPr lang="nl-NL" sz="2800" dirty="0">
                <a:highlight>
                  <a:srgbClr val="FFFF00"/>
                </a:highlight>
              </a:rPr>
              <a:t>- Is het de bedoeling dat professionals het toepassen van het VBA registreren?</a:t>
            </a:r>
          </a:p>
          <a:p>
            <a:pPr lvl="0"/>
            <a:br>
              <a:rPr lang="nl-NL" sz="2800" dirty="0"/>
            </a:br>
            <a:endParaRPr lang="nl-NL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841232" y="693909"/>
            <a:ext cx="91371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dirty="0">
                <a:solidFill>
                  <a:schemeClr val="accent1">
                    <a:lumMod val="50000"/>
                  </a:schemeClr>
                </a:solidFill>
              </a:rPr>
              <a:t>Toepassen van VBA</a:t>
            </a:r>
          </a:p>
        </p:txBody>
      </p:sp>
    </p:spTree>
    <p:extLst>
      <p:ext uri="{BB962C8B-B14F-4D97-AF65-F5344CB8AC3E}">
        <p14:creationId xmlns:p14="http://schemas.microsoft.com/office/powerpoint/2010/main" val="12789374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937</TotalTime>
  <Words>650</Words>
  <Application>Microsoft Office PowerPoint</Application>
  <PresentationFormat>Breedbeeld</PresentationFormat>
  <Paragraphs>111</Paragraphs>
  <Slides>14</Slides>
  <Notes>7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Courier New</vt:lpstr>
      <vt:lpstr>Verdana</vt:lpstr>
      <vt:lpstr>Office Theme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Registratie van rookstatus en VBA</vt:lpstr>
      <vt:lpstr>PowerPoint-presentatie</vt:lpstr>
      <vt:lpstr>PowerPoint-presentatie</vt:lpstr>
      <vt:lpstr>Evaluatie</vt:lpstr>
      <vt:lpstr>Veel succes!  Voor vragen kan je terecht bij: [contactgegevens]</vt:lpstr>
    </vt:vector>
  </TitlesOfParts>
  <Company>University of Groningen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Z.E. Pardoel</dc:creator>
  <cp:lastModifiedBy>Lisa Koster</cp:lastModifiedBy>
  <cp:revision>167</cp:revision>
  <dcterms:created xsi:type="dcterms:W3CDTF">2020-10-02T07:45:35Z</dcterms:created>
  <dcterms:modified xsi:type="dcterms:W3CDTF">2023-05-16T08:02:15Z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Eco">
    <vt:lpwstr>JA</vt:lpwstr>
  </property>
</Properties>
</file>