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75" r:id="rId1"/>
  </p:sldMasterIdLst>
  <p:notesMasterIdLst>
    <p:notesMasterId r:id="rId4"/>
  </p:notesMasterIdLst>
  <p:sldIdLst>
    <p:sldId id="307" r:id="rId2"/>
    <p:sldId id="313" r:id="rId3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Z.E. Pardoel" initials="ZP" lastIdx="16" clrIdx="0"/>
  <p:cmAuthor id="2" name="N.P. Verheij-Jansen" initials="NV" lastIdx="28" clrIdx="1"/>
  <p:cmAuthor id="3" name="Bouma, AJ (revalidatiegeneeskunde)" initials="AJB" lastIdx="8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65" autoAdjust="0"/>
    <p:restoredTop sz="94660" autoAdjust="0"/>
  </p:normalViewPr>
  <p:slideViewPr>
    <p:cSldViewPr snapToGrid="0">
      <p:cViewPr varScale="1">
        <p:scale>
          <a:sx n="62" d="100"/>
          <a:sy n="62" d="100"/>
        </p:scale>
        <p:origin x="88" y="5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commentAuthors" Target="commentAuthors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9F40058-5EA9-49B3-8740-37AD8D2D719F}" type="datetimeFigureOut">
              <a:rPr lang="nl-NL" smtClean="0"/>
              <a:t>15-3-2023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97AB3DB-88AE-4020-9A89-0A63198D7B2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187858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7AB3DB-88AE-4020-9A89-0A63198D7B20}" type="slidenum">
              <a:rPr lang="nl-NL" smtClean="0"/>
              <a:t>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2366571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7AB3DB-88AE-4020-9A89-0A63198D7B20}" type="slidenum">
              <a:rPr lang="nl-NL" smtClean="0"/>
              <a:t>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256374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2A03EA2-8106-A7BF-FABF-F1E11E88B70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5DECFFCD-177D-13E1-CB17-683811071E7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02AFBC63-EDA2-A1AE-CFDD-30F616E9B4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2413D9-47FB-4BE5-847D-A15AD04298BD}" type="datetimeFigureOut">
              <a:rPr lang="nl-NL" smtClean="0"/>
              <a:t>15-3-2023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EE114D15-34C0-A5A5-2330-87B2750BB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D160AC88-6315-DD6F-B8B2-2D8B922CB5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22CF4-1EE2-4D7D-9EEF-381FEB56CF4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321384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B097058-A65C-06A9-E3AD-CE582ADE37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84B8FBC2-5A4A-164F-3148-DDDDAAA6229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9E4A5BA8-A5B1-41C4-4B35-3864ED76AD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2413D9-47FB-4BE5-847D-A15AD04298BD}" type="datetimeFigureOut">
              <a:rPr lang="nl-NL" smtClean="0"/>
              <a:t>15-3-2023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488467C9-2A74-54D8-5D29-0D22AED5F1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E708439D-1FF3-8C2E-C7CE-A933261EFE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22CF4-1EE2-4D7D-9EEF-381FEB56CF4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514030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0A21E3B9-B9CF-3EA6-D2D9-116EB78DEFB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903EDD1B-24DC-FA15-7345-5825D0CDCC8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40DD8A6B-4910-C200-2BC4-75FBE96EFA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2413D9-47FB-4BE5-847D-A15AD04298BD}" type="datetimeFigureOut">
              <a:rPr lang="nl-NL" smtClean="0"/>
              <a:t>15-3-2023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8ECB1702-0D9F-3169-AB0E-2C1C71A7E4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CE9A346E-5B16-BE27-267D-3A46F38254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22CF4-1EE2-4D7D-9EEF-381FEB56CF4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829099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45AAE47-7CD1-5087-D0F2-C4AB1AC9AA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94322CE-F377-BC25-2B2D-48D54077F78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E00A62D1-E0F4-D138-2F73-513310E152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2413D9-47FB-4BE5-847D-A15AD04298BD}" type="datetimeFigureOut">
              <a:rPr lang="nl-NL" smtClean="0"/>
              <a:t>15-3-2023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2CE6077C-C364-8521-F755-CA11285298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0662854B-7B1E-15E7-55D2-BE06E7E103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22CF4-1EE2-4D7D-9EEF-381FEB56CF4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916084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600BA87-8723-8EF4-3CFC-72BAA19926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55BDD9F9-BC0E-DFF4-1829-F729C2448D4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683B25A1-4755-4614-6F80-1B0495DCFB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2413D9-47FB-4BE5-847D-A15AD04298BD}" type="datetimeFigureOut">
              <a:rPr lang="nl-NL" smtClean="0"/>
              <a:t>15-3-2023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D49DDCFA-71D5-0837-2962-B3A4E0B0BE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0D1864B5-0DBB-0473-4714-26EDE47823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22CF4-1EE2-4D7D-9EEF-381FEB56CF4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979905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438908A-9E17-94B3-7965-F23FE6214A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D67EE3A9-96BF-26E3-BAB9-BA49003E605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5163E605-36EB-D65F-D1EB-A71060A15CD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F5AA418D-633F-6198-3D63-EE4E74DDA7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2413D9-47FB-4BE5-847D-A15AD04298BD}" type="datetimeFigureOut">
              <a:rPr lang="nl-NL" smtClean="0"/>
              <a:t>15-3-2023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3799EE6F-B207-92B8-3A1C-0ABF59BE12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235E3717-FCA6-CA82-3A18-B06D84E521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22CF4-1EE2-4D7D-9EEF-381FEB56CF4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547969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8744604-1F82-CEEB-D5AC-51AFC15784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A30FE1AE-9AF9-23A6-4F4C-0678FE4B50B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D3A2B3AF-067C-59E8-41A6-A7FA89D9C52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DC617D7C-1639-1699-5BD1-435368B7862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B8FD8BF0-902E-CCC0-75F6-535AA217ACF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8DF02D53-B0FA-72C6-2D9C-2669436B77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2413D9-47FB-4BE5-847D-A15AD04298BD}" type="datetimeFigureOut">
              <a:rPr lang="nl-NL" smtClean="0"/>
              <a:t>15-3-2023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D6F5CFBE-23DF-992C-85D5-5A6AD57E00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646821BA-0AC7-5955-9BB3-D1967F11EA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22CF4-1EE2-4D7D-9EEF-381FEB56CF4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674248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AF2FF64-9FE5-1DEE-58D4-CA09C5B48E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327432E2-AB2B-DDF4-A196-96B33AFE06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2413D9-47FB-4BE5-847D-A15AD04298BD}" type="datetimeFigureOut">
              <a:rPr lang="nl-NL" smtClean="0"/>
              <a:t>15-3-2023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B7FE5A88-4C08-3BC2-519B-0838DC02B4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0C5A7520-491F-17AB-6222-E78DBC9BCA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22CF4-1EE2-4D7D-9EEF-381FEB56CF4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506440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61A8792F-AC30-9743-2F80-6708C55F0E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2413D9-47FB-4BE5-847D-A15AD04298BD}" type="datetimeFigureOut">
              <a:rPr lang="nl-NL" smtClean="0"/>
              <a:t>15-3-2023</a:t>
            </a:fld>
            <a:endParaRPr 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C05FF2BC-A1B6-7ACA-B133-4BB316DBBA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975BE043-E292-3F3C-AE02-B443D52E2B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22CF4-1EE2-4D7D-9EEF-381FEB56CF4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366461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315525D-602E-4B7E-D708-4D8CC524A7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B41384E-0C8E-F82C-5F3A-B1873B5F1FD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F5B9B22A-BF05-63A5-DBB2-505513271C7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C0F5E6B9-F42B-A408-95AD-288386AAE9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2413D9-47FB-4BE5-847D-A15AD04298BD}" type="datetimeFigureOut">
              <a:rPr lang="nl-NL" smtClean="0"/>
              <a:t>15-3-2023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C18C9158-602A-B3A9-296B-811E420BCE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8F9D08A0-224A-0BB1-2505-F411313353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22CF4-1EE2-4D7D-9EEF-381FEB56CF4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735174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4BE4A51-5791-63FE-F1D6-6F89D4DB5F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17124D48-0460-5862-DF9E-15F8044D39E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67D07BF0-BA79-2B7D-6979-2301302298F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7C98E4E2-AE62-CF5A-A3BA-D00B5B4894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2413D9-47FB-4BE5-847D-A15AD04298BD}" type="datetimeFigureOut">
              <a:rPr lang="nl-NL" smtClean="0"/>
              <a:t>15-3-2023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49675845-C0D9-2B86-ED2C-A5184E7CFF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4922B9CA-AEF3-288B-52D1-2AB13BA265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22CF4-1EE2-4D7D-9EEF-381FEB56CF4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675360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9825DFFE-CE4A-A739-6EBE-7E2766F3B2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D17DCE60-BB7C-311C-D7B9-BAD98C91B57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877FE345-A79C-13B8-A39B-CE1084ABF4D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2413D9-47FB-4BE5-847D-A15AD04298BD}" type="datetimeFigureOut">
              <a:rPr lang="nl-NL" smtClean="0"/>
              <a:t>15-3-2023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43B838B6-8A6E-A794-C573-07875FB3803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D25C071A-9890-E5EB-C8C6-D79518C12F5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122CF4-1EE2-4D7D-9EEF-381FEB56CF4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941285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6" r:id="rId1"/>
    <p:sldLayoutId id="2147483777" r:id="rId2"/>
    <p:sldLayoutId id="2147483778" r:id="rId3"/>
    <p:sldLayoutId id="2147483779" r:id="rId4"/>
    <p:sldLayoutId id="2147483780" r:id="rId5"/>
    <p:sldLayoutId id="2147483781" r:id="rId6"/>
    <p:sldLayoutId id="2147483782" r:id="rId7"/>
    <p:sldLayoutId id="2147483783" r:id="rId8"/>
    <p:sldLayoutId id="2147483784" r:id="rId9"/>
    <p:sldLayoutId id="2147483785" r:id="rId10"/>
    <p:sldLayoutId id="214748378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ikstopnu.nl/" TargetMode="External"/><Relationship Id="rId3" Type="http://schemas.openxmlformats.org/officeDocument/2006/relationships/image" Target="../media/image1.png"/><Relationship Id="rId7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microsoft.com/office/2007/relationships/hdphoto" Target="../media/hdphoto2.wdp"/><Relationship Id="rId5" Type="http://schemas.openxmlformats.org/officeDocument/2006/relationships/image" Target="../media/image2.png"/><Relationship Id="rId4" Type="http://schemas.microsoft.com/office/2007/relationships/hdphoto" Target="../media/hdphoto1.wdp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microsoft.com/office/2007/relationships/hdphoto" Target="../media/hdphoto1.wdp"/><Relationship Id="rId5" Type="http://schemas.openxmlformats.org/officeDocument/2006/relationships/image" Target="../media/image1.png"/><Relationship Id="rId4" Type="http://schemas.microsoft.com/office/2007/relationships/hdphoto" Target="../media/hdphoto2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4" name="Rectangle 28">
            <a:extLst>
              <a:ext uri="{FF2B5EF4-FFF2-40B4-BE49-F238E27FC236}">
                <a16:creationId xmlns:a16="http://schemas.microsoft.com/office/drawing/2014/main" id="{53E60C6D-4E85-4E14-BCDF-BF15C241F7C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5935685" y="-6141"/>
            <a:ext cx="5846778" cy="291685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4400" b="1" dirty="0" err="1">
                <a:solidFill>
                  <a:schemeClr val="accent6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Stoppen</a:t>
            </a:r>
            <a:r>
              <a:rPr lang="en-US" sz="4400" b="1" dirty="0">
                <a:solidFill>
                  <a:schemeClr val="accent6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met </a:t>
            </a:r>
            <a:r>
              <a:rPr lang="en-US" sz="4400" b="1" dirty="0" err="1">
                <a:solidFill>
                  <a:schemeClr val="accent6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roken</a:t>
            </a:r>
            <a:r>
              <a:rPr lang="en-US" sz="4400" b="1" dirty="0">
                <a:solidFill>
                  <a:schemeClr val="accent6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?</a:t>
            </a:r>
            <a:br>
              <a:rPr lang="en-US" sz="4400" b="1" dirty="0">
                <a:latin typeface="+mj-lt"/>
                <a:ea typeface="+mj-ea"/>
                <a:cs typeface="+mj-cs"/>
              </a:rPr>
            </a:br>
            <a:r>
              <a:rPr lang="en-US" sz="4400" b="1" dirty="0" err="1">
                <a:latin typeface="+mj-lt"/>
                <a:ea typeface="+mj-ea"/>
                <a:cs typeface="+mj-cs"/>
              </a:rPr>
              <a:t>Dat</a:t>
            </a:r>
            <a:r>
              <a:rPr lang="en-US" sz="4400" b="1" dirty="0">
                <a:latin typeface="+mj-lt"/>
                <a:ea typeface="+mj-ea"/>
                <a:cs typeface="+mj-cs"/>
              </a:rPr>
              <a:t> </a:t>
            </a:r>
            <a:r>
              <a:rPr lang="en-US" sz="4400" b="1" dirty="0" err="1">
                <a:latin typeface="+mj-lt"/>
                <a:ea typeface="+mj-ea"/>
                <a:cs typeface="+mj-cs"/>
              </a:rPr>
              <a:t>kunt</a:t>
            </a:r>
            <a:r>
              <a:rPr lang="en-US" sz="4400" b="1" dirty="0">
                <a:latin typeface="+mj-lt"/>
                <a:ea typeface="+mj-ea"/>
                <a:cs typeface="+mj-cs"/>
              </a:rPr>
              <a:t> </a:t>
            </a:r>
            <a:r>
              <a:rPr lang="en-US" sz="4400" b="1" dirty="0" err="1">
                <a:latin typeface="+mj-lt"/>
                <a:ea typeface="+mj-ea"/>
                <a:cs typeface="+mj-cs"/>
              </a:rPr>
              <a:t>ook</a:t>
            </a:r>
            <a:r>
              <a:rPr lang="en-US" sz="4400" b="1" dirty="0">
                <a:latin typeface="+mj-lt"/>
                <a:ea typeface="+mj-ea"/>
                <a:cs typeface="+mj-cs"/>
              </a:rPr>
              <a:t> u </a:t>
            </a:r>
            <a:r>
              <a:rPr lang="en-US" sz="4400" b="1" dirty="0" err="1">
                <a:latin typeface="+mj-lt"/>
                <a:ea typeface="+mj-ea"/>
                <a:cs typeface="+mj-cs"/>
              </a:rPr>
              <a:t>bereiken</a:t>
            </a:r>
            <a:r>
              <a:rPr lang="en-US" sz="4400" b="1" dirty="0">
                <a:latin typeface="+mj-lt"/>
                <a:ea typeface="+mj-ea"/>
                <a:cs typeface="+mj-cs"/>
              </a:rPr>
              <a:t>! </a:t>
            </a:r>
          </a:p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800" b="1" dirty="0">
                <a:latin typeface="+mj-lt"/>
                <a:ea typeface="+mj-ea"/>
                <a:cs typeface="+mj-cs"/>
              </a:rPr>
              <a:t> </a:t>
            </a:r>
          </a:p>
        </p:txBody>
      </p:sp>
      <p:pic>
        <p:nvPicPr>
          <p:cNvPr id="12" name="Afbeelding 11"/>
          <p:cNvPicPr/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666" b="97204" l="9983" r="89673">
                        <a14:foregroundMark x1="51119" y1="5459" x2="51119" y2="545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8353" y="598677"/>
            <a:ext cx="2111469" cy="2733294"/>
          </a:xfrm>
          <a:custGeom>
            <a:avLst/>
            <a:gdLst/>
            <a:ahLst/>
            <a:cxnLst/>
            <a:rect l="l" t="t" r="r" b="b"/>
            <a:pathLst>
              <a:path w="4555700" h="2733294">
                <a:moveTo>
                  <a:pt x="82217" y="0"/>
                </a:moveTo>
                <a:lnTo>
                  <a:pt x="4473483" y="0"/>
                </a:lnTo>
                <a:cubicBezTo>
                  <a:pt x="4518890" y="0"/>
                  <a:pt x="4555700" y="36810"/>
                  <a:pt x="4555700" y="82217"/>
                </a:cubicBezTo>
                <a:lnTo>
                  <a:pt x="4555700" y="2651077"/>
                </a:lnTo>
                <a:cubicBezTo>
                  <a:pt x="4555700" y="2696484"/>
                  <a:pt x="4518890" y="2733294"/>
                  <a:pt x="4473483" y="2733294"/>
                </a:cubicBezTo>
                <a:lnTo>
                  <a:pt x="82217" y="2733294"/>
                </a:lnTo>
                <a:cubicBezTo>
                  <a:pt x="36810" y="2733294"/>
                  <a:pt x="0" y="2696484"/>
                  <a:pt x="0" y="2651077"/>
                </a:cubicBezTo>
                <a:lnTo>
                  <a:pt x="0" y="82217"/>
                </a:lnTo>
                <a:cubicBezTo>
                  <a:pt x="0" y="36810"/>
                  <a:pt x="36810" y="0"/>
                  <a:pt x="82217" y="0"/>
                </a:cubicBezTo>
                <a:close/>
              </a:path>
            </a:pathLst>
          </a:custGeom>
        </p:spPr>
      </p:pic>
      <p:sp>
        <p:nvSpPr>
          <p:cNvPr id="35" name="Freeform: Shape 30">
            <a:extLst>
              <a:ext uri="{FF2B5EF4-FFF2-40B4-BE49-F238E27FC236}">
                <a16:creationId xmlns:a16="http://schemas.microsoft.com/office/drawing/2014/main" id="{7D42D292-4C48-479B-9E59-E29CD9871C0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0" y="5486400"/>
            <a:ext cx="2672863" cy="1371600"/>
          </a:xfrm>
          <a:custGeom>
            <a:avLst/>
            <a:gdLst>
              <a:gd name="connsiteX0" fmla="*/ 1721734 w 2672863"/>
              <a:gd name="connsiteY0" fmla="*/ 0 h 1371600"/>
              <a:gd name="connsiteX1" fmla="*/ 2564444 w 2672863"/>
              <a:gd name="connsiteY1" fmla="*/ 213382 h 1371600"/>
              <a:gd name="connsiteX2" fmla="*/ 2672863 w 2672863"/>
              <a:gd name="connsiteY2" fmla="*/ 279248 h 1371600"/>
              <a:gd name="connsiteX3" fmla="*/ 2672863 w 2672863"/>
              <a:gd name="connsiteY3" fmla="*/ 1371600 h 1371600"/>
              <a:gd name="connsiteX4" fmla="*/ 0 w 2672863"/>
              <a:gd name="connsiteY4" fmla="*/ 1371600 h 1371600"/>
              <a:gd name="connsiteX5" fmla="*/ 33268 w 2672863"/>
              <a:gd name="connsiteY5" fmla="*/ 1242216 h 1371600"/>
              <a:gd name="connsiteX6" fmla="*/ 1721734 w 2672863"/>
              <a:gd name="connsiteY6" fmla="*/ 0 h 1371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672863" h="1371600">
                <a:moveTo>
                  <a:pt x="1721734" y="0"/>
                </a:moveTo>
                <a:cubicBezTo>
                  <a:pt x="2026863" y="0"/>
                  <a:pt x="2313937" y="77299"/>
                  <a:pt x="2564444" y="213382"/>
                </a:cubicBezTo>
                <a:lnTo>
                  <a:pt x="2672863" y="279248"/>
                </a:lnTo>
                <a:lnTo>
                  <a:pt x="2672863" y="1371600"/>
                </a:lnTo>
                <a:lnTo>
                  <a:pt x="0" y="1371600"/>
                </a:lnTo>
                <a:lnTo>
                  <a:pt x="33268" y="1242216"/>
                </a:lnTo>
                <a:cubicBezTo>
                  <a:pt x="257110" y="522539"/>
                  <a:pt x="928399" y="0"/>
                  <a:pt x="1721734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11" name="Tijdelijke aanduiding voor inhoud 8"/>
          <p:cNvPicPr>
            <a:picLocks noGrp="1"/>
          </p:cNvPicPr>
          <p:nvPr>
            <p:ph idx="1"/>
          </p:nvPr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0" b="99094" l="0" r="98974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8353" y="3526029"/>
            <a:ext cx="2070469" cy="2733293"/>
          </a:xfrm>
          <a:custGeom>
            <a:avLst/>
            <a:gdLst/>
            <a:ahLst/>
            <a:cxnLst/>
            <a:rect l="l" t="t" r="r" b="b"/>
            <a:pathLst>
              <a:path w="4438338" h="2323972">
                <a:moveTo>
                  <a:pt x="69905" y="0"/>
                </a:moveTo>
                <a:lnTo>
                  <a:pt x="4368433" y="0"/>
                </a:lnTo>
                <a:cubicBezTo>
                  <a:pt x="4407040" y="0"/>
                  <a:pt x="4438338" y="31298"/>
                  <a:pt x="4438338" y="69905"/>
                </a:cubicBezTo>
                <a:lnTo>
                  <a:pt x="4438338" y="2254067"/>
                </a:lnTo>
                <a:cubicBezTo>
                  <a:pt x="4438338" y="2292674"/>
                  <a:pt x="4407040" y="2323972"/>
                  <a:pt x="4368433" y="2323972"/>
                </a:cubicBezTo>
                <a:lnTo>
                  <a:pt x="69905" y="2323972"/>
                </a:lnTo>
                <a:cubicBezTo>
                  <a:pt x="31298" y="2323972"/>
                  <a:pt x="0" y="2292674"/>
                  <a:pt x="0" y="2254067"/>
                </a:cubicBezTo>
                <a:lnTo>
                  <a:pt x="0" y="69905"/>
                </a:lnTo>
                <a:cubicBezTo>
                  <a:pt x="0" y="31298"/>
                  <a:pt x="31298" y="0"/>
                  <a:pt x="69905" y="0"/>
                </a:cubicBezTo>
                <a:close/>
              </a:path>
            </a:pathLst>
          </a:custGeom>
        </p:spPr>
      </p:pic>
      <p:sp>
        <p:nvSpPr>
          <p:cNvPr id="2" name="Tekstvak 1"/>
          <p:cNvSpPr txBox="1"/>
          <p:nvPr/>
        </p:nvSpPr>
        <p:spPr>
          <a:xfrm>
            <a:off x="5819014" y="2222678"/>
            <a:ext cx="6256315" cy="130335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algn="ctr">
              <a:lnSpc>
                <a:spcPct val="90000"/>
              </a:lnSpc>
              <a:spcAft>
                <a:spcPts val="600"/>
              </a:spcAft>
            </a:pPr>
            <a:r>
              <a:rPr lang="en-US" sz="3600" dirty="0" err="1"/>
              <a:t>Vraag</a:t>
            </a:r>
            <a:r>
              <a:rPr lang="en-US" sz="3600" dirty="0"/>
              <a:t> </a:t>
            </a:r>
            <a:r>
              <a:rPr lang="en-US" sz="3600" dirty="0" err="1"/>
              <a:t>uw</a:t>
            </a:r>
            <a:r>
              <a:rPr lang="en-US" sz="3600" dirty="0"/>
              <a:t> </a:t>
            </a:r>
            <a:r>
              <a:rPr lang="en-US" sz="3600" dirty="0" err="1"/>
              <a:t>behandelaar</a:t>
            </a:r>
            <a:r>
              <a:rPr lang="en-US" sz="3600" dirty="0"/>
              <a:t> </a:t>
            </a:r>
            <a:r>
              <a:rPr lang="en-US" sz="3600" dirty="0" err="1"/>
              <a:t>naar</a:t>
            </a:r>
            <a:r>
              <a:rPr lang="en-US" sz="3600" dirty="0"/>
              <a:t> de </a:t>
            </a:r>
            <a:r>
              <a:rPr lang="en-US" sz="3600" dirty="0" err="1"/>
              <a:t>mogelijkheden</a:t>
            </a:r>
            <a:r>
              <a:rPr lang="en-US" sz="3600" dirty="0"/>
              <a:t> </a:t>
            </a:r>
          </a:p>
          <a:p>
            <a:pPr algn="ctr">
              <a:lnSpc>
                <a:spcPct val="90000"/>
              </a:lnSpc>
              <a:spcAft>
                <a:spcPts val="600"/>
              </a:spcAft>
            </a:pPr>
            <a:endParaRPr lang="en-US" sz="3600" dirty="0"/>
          </a:p>
        </p:txBody>
      </p:sp>
      <p:sp>
        <p:nvSpPr>
          <p:cNvPr id="33" name="Arc 32">
            <a:extLst>
              <a:ext uri="{FF2B5EF4-FFF2-40B4-BE49-F238E27FC236}">
                <a16:creationId xmlns:a16="http://schemas.microsoft.com/office/drawing/2014/main" id="{533DF362-939D-4EEE-8DC4-6B54607E56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95198">
            <a:off x="1539683" y="162676"/>
            <a:ext cx="4083433" cy="4083433"/>
          </a:xfrm>
          <a:prstGeom prst="arc">
            <a:avLst>
              <a:gd name="adj1" fmla="val 17445962"/>
              <a:gd name="adj2" fmla="val 0"/>
            </a:avLst>
          </a:prstGeom>
          <a:ln w="127000" cap="rnd">
            <a:solidFill>
              <a:schemeClr val="accent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7BB3552C-3327-5F9D-805F-062CC98E173B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14385" y="1208039"/>
            <a:ext cx="1992706" cy="1992706"/>
          </a:xfrm>
          <a:prstGeom prst="rect">
            <a:avLst/>
          </a:prstGeom>
        </p:spPr>
      </p:pic>
      <p:sp>
        <p:nvSpPr>
          <p:cNvPr id="7" name="Tekstvak 6">
            <a:extLst>
              <a:ext uri="{FF2B5EF4-FFF2-40B4-BE49-F238E27FC236}">
                <a16:creationId xmlns:a16="http://schemas.microsoft.com/office/drawing/2014/main" id="{C85B5FE9-34D8-373A-1E8D-1B345D9D1FA5}"/>
              </a:ext>
            </a:extLst>
          </p:cNvPr>
          <p:cNvSpPr txBox="1"/>
          <p:nvPr/>
        </p:nvSpPr>
        <p:spPr>
          <a:xfrm>
            <a:off x="3210282" y="4116650"/>
            <a:ext cx="902665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/>
              <a:t>Scan de QR code of </a:t>
            </a:r>
            <a:r>
              <a:rPr lang="en-US" sz="3600" dirty="0" err="1"/>
              <a:t>kijk</a:t>
            </a:r>
            <a:r>
              <a:rPr lang="en-US" sz="3600" dirty="0"/>
              <a:t> op </a:t>
            </a:r>
            <a:r>
              <a:rPr lang="en-US" sz="3600" dirty="0">
                <a:hlinkClick r:id="rId8"/>
              </a:rPr>
              <a:t>www.ikstopnu.nl</a:t>
            </a:r>
            <a:r>
              <a:rPr lang="en-US" sz="3600" dirty="0"/>
              <a:t> </a:t>
            </a:r>
            <a:r>
              <a:rPr lang="en-US" sz="3600" dirty="0" err="1"/>
              <a:t>voor</a:t>
            </a:r>
            <a:r>
              <a:rPr lang="en-US" sz="3600" dirty="0"/>
              <a:t> </a:t>
            </a:r>
            <a:r>
              <a:rPr lang="en-US" sz="3600" dirty="0" err="1"/>
              <a:t>meer</a:t>
            </a:r>
            <a:r>
              <a:rPr lang="en-US" sz="3600" dirty="0"/>
              <a:t> </a:t>
            </a:r>
            <a:r>
              <a:rPr lang="en-US" sz="3600" dirty="0" err="1"/>
              <a:t>informatie</a:t>
            </a:r>
            <a:r>
              <a:rPr lang="en-US" sz="3600" dirty="0"/>
              <a:t> </a:t>
            </a:r>
          </a:p>
          <a:p>
            <a:pPr algn="ctr"/>
            <a:endParaRPr lang="nl-NL" dirty="0"/>
          </a:p>
        </p:txBody>
      </p:sp>
      <p:cxnSp>
        <p:nvCxnSpPr>
          <p:cNvPr id="10" name="Verbindingslijn: gekromd 9">
            <a:extLst>
              <a:ext uri="{FF2B5EF4-FFF2-40B4-BE49-F238E27FC236}">
                <a16:creationId xmlns:a16="http://schemas.microsoft.com/office/drawing/2014/main" id="{EAF9BAA2-57CE-F7BD-CE69-948E5C248181}"/>
              </a:ext>
            </a:extLst>
          </p:cNvPr>
          <p:cNvCxnSpPr>
            <a:cxnSpLocks/>
          </p:cNvCxnSpPr>
          <p:nvPr/>
        </p:nvCxnSpPr>
        <p:spPr>
          <a:xfrm rot="16200000" flipV="1">
            <a:off x="4712363" y="3026471"/>
            <a:ext cx="1110862" cy="1102440"/>
          </a:xfrm>
          <a:prstGeom prst="curvedConnector3">
            <a:avLst>
              <a:gd name="adj1" fmla="val 50000"/>
            </a:avLst>
          </a:prstGeom>
          <a:ln w="47625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777140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585341" y="655371"/>
            <a:ext cx="913712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4000" b="1" dirty="0">
                <a:solidFill>
                  <a:schemeClr val="accent6">
                    <a:lumMod val="75000"/>
                  </a:schemeClr>
                </a:solidFill>
              </a:rPr>
              <a:t>Een gesprek over roken</a:t>
            </a:r>
          </a:p>
        </p:txBody>
      </p:sp>
      <p:pic>
        <p:nvPicPr>
          <p:cNvPr id="11" name="Tijdelijke aanduiding voor inhoud 8"/>
          <p:cNvPicPr>
            <a:picLocks noGrp="1"/>
          </p:cNvPicPr>
          <p:nvPr>
            <p:ph idx="1"/>
          </p:nvPr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99094" l="0" r="98974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890" y="3749041"/>
            <a:ext cx="2644902" cy="3229888"/>
          </a:xfrm>
          <a:prstGeom prst="rect">
            <a:avLst/>
          </a:prstGeom>
        </p:spPr>
      </p:pic>
      <p:pic>
        <p:nvPicPr>
          <p:cNvPr id="12" name="Afbeelding 11"/>
          <p:cNvPicPr/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666" b="97204" l="9983" r="89673">
                        <a14:foregroundMark x1="51119" y1="5459" x2="51119" y2="545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31680" y="3566161"/>
            <a:ext cx="2660143" cy="3412768"/>
          </a:xfrm>
          <a:prstGeom prst="rect">
            <a:avLst/>
          </a:prstGeom>
        </p:spPr>
      </p:pic>
      <p:sp>
        <p:nvSpPr>
          <p:cNvPr id="2" name="Tekstvak 1"/>
          <p:cNvSpPr txBox="1"/>
          <p:nvPr/>
        </p:nvSpPr>
        <p:spPr>
          <a:xfrm>
            <a:off x="1455937" y="1811835"/>
            <a:ext cx="900807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Voor de </a:t>
            </a:r>
            <a:r>
              <a:rPr lang="en-US" sz="36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behandeling</a:t>
            </a:r>
            <a:r>
              <a:rPr lang="en-US" sz="36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sz="36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kan</a:t>
            </a:r>
            <a:r>
              <a:rPr lang="en-US" sz="36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het </a:t>
            </a:r>
            <a:r>
              <a:rPr lang="en-US" sz="36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belangrijk</a:t>
            </a:r>
            <a:r>
              <a:rPr lang="en-US" sz="36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sz="36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zijn</a:t>
            </a:r>
            <a:r>
              <a:rPr lang="en-US" sz="36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om te </a:t>
            </a:r>
            <a:r>
              <a:rPr lang="en-US" sz="36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weten</a:t>
            </a:r>
            <a:r>
              <a:rPr lang="en-US" sz="36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of u </a:t>
            </a:r>
            <a:r>
              <a:rPr lang="en-US" sz="36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rookt</a:t>
            </a:r>
            <a:r>
              <a:rPr lang="en-US" sz="36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. </a:t>
            </a:r>
            <a:r>
              <a:rPr lang="en-US" sz="36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Daarom</a:t>
            </a:r>
            <a:r>
              <a:rPr lang="en-US" sz="36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sz="36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kan</a:t>
            </a:r>
            <a:r>
              <a:rPr lang="en-US" sz="36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sz="36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uw</a:t>
            </a:r>
            <a:r>
              <a:rPr lang="en-US" sz="36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sz="36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behandelaar</a:t>
            </a:r>
            <a:r>
              <a:rPr lang="en-US" sz="36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sz="36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hiernaar</a:t>
            </a:r>
            <a:r>
              <a:rPr lang="en-US" sz="36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sz="36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vragen</a:t>
            </a:r>
            <a:r>
              <a:rPr lang="en-US" sz="36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625433" y="4301851"/>
            <a:ext cx="528860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3600" b="1" i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Wilt u stoppen met roken? </a:t>
            </a:r>
            <a:r>
              <a:rPr lang="nl-NL" sz="3600" dirty="0"/>
              <a:t>Vraag uw behandelaar naar de mogelijkheden</a:t>
            </a:r>
          </a:p>
        </p:txBody>
      </p:sp>
    </p:spTree>
    <p:extLst>
      <p:ext uri="{BB962C8B-B14F-4D97-AF65-F5344CB8AC3E}">
        <p14:creationId xmlns:p14="http://schemas.microsoft.com/office/powerpoint/2010/main" val="1144953161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312</TotalTime>
  <Words>72</Words>
  <Application>Microsoft Office PowerPoint</Application>
  <PresentationFormat>Breedbeeld</PresentationFormat>
  <Paragraphs>9</Paragraphs>
  <Slides>2</Slides>
  <Notes>2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Kantoorthema</vt:lpstr>
      <vt:lpstr>PowerPoint-presentatie</vt:lpstr>
      <vt:lpstr>PowerPoint-presentatie</vt:lpstr>
    </vt:vector>
  </TitlesOfParts>
  <Company>University of Groningen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Z.E. Pardoel</dc:creator>
  <cp:lastModifiedBy>Lisa Koster</cp:lastModifiedBy>
  <cp:revision>141</cp:revision>
  <dcterms:created xsi:type="dcterms:W3CDTF">2020-10-02T07:45:35Z</dcterms:created>
  <dcterms:modified xsi:type="dcterms:W3CDTF">2023-03-15T13:34:11Z</dcterms:modified>
</cp:coreProperties>
</file>